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701" r:id="rId4"/>
  </p:sldMasterIdLst>
  <p:notesMasterIdLst>
    <p:notesMasterId r:id="rId21"/>
  </p:notesMasterIdLst>
  <p:sldIdLst>
    <p:sldId id="256" r:id="rId5"/>
    <p:sldId id="267" r:id="rId6"/>
    <p:sldId id="714" r:id="rId7"/>
    <p:sldId id="688" r:id="rId8"/>
    <p:sldId id="698" r:id="rId9"/>
    <p:sldId id="692" r:id="rId10"/>
    <p:sldId id="715" r:id="rId11"/>
    <p:sldId id="712" r:id="rId12"/>
    <p:sldId id="694" r:id="rId13"/>
    <p:sldId id="720" r:id="rId14"/>
    <p:sldId id="265" r:id="rId15"/>
    <p:sldId id="268" r:id="rId16"/>
    <p:sldId id="263" r:id="rId17"/>
    <p:sldId id="257" r:id="rId18"/>
    <p:sldId id="262" r:id="rId19"/>
    <p:sldId id="266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5">
          <p15:clr>
            <a:srgbClr val="A4A3A4"/>
          </p15:clr>
        </p15:guide>
        <p15:guide id="2" pos="3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017"/>
    <a:srgbClr val="D40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9" autoAdjust="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1248" y="67"/>
      </p:cViewPr>
      <p:guideLst>
        <p:guide orient="horz" pos="1775"/>
        <p:guide pos="30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388B6-00A7-4DB4-B8F1-8B6B7E4D8328}" type="doc">
      <dgm:prSet loTypeId="urn:microsoft.com/office/officeart/2005/8/layout/chart3" loCatId="cycle" qsTypeId="urn:microsoft.com/office/officeart/2005/8/quickstyle/simple2" qsCatId="simple" csTypeId="urn:microsoft.com/office/officeart/2005/8/colors/accent1_3" csCatId="accent1" phldr="1"/>
      <dgm:spPr/>
    </dgm:pt>
    <dgm:pt modelId="{37915038-C641-479B-B938-5B394788C383}">
      <dgm:prSet phldrT="[Text]"/>
      <dgm:spPr/>
      <dgm:t>
        <a:bodyPr/>
        <a:lstStyle/>
        <a:p>
          <a:r>
            <a:rPr lang="en-GB" dirty="0"/>
            <a:t>Procurement Behaviours</a:t>
          </a:r>
        </a:p>
      </dgm:t>
    </dgm:pt>
    <dgm:pt modelId="{61407DD8-1833-4203-A300-DAD9D46A8075}" type="parTrans" cxnId="{1BB5F157-45F8-422B-82EB-4C1E82291716}">
      <dgm:prSet/>
      <dgm:spPr/>
      <dgm:t>
        <a:bodyPr/>
        <a:lstStyle/>
        <a:p>
          <a:endParaRPr lang="en-GB"/>
        </a:p>
      </dgm:t>
    </dgm:pt>
    <dgm:pt modelId="{EFF43A84-CC8A-4C1F-9228-EB52487E0D00}" type="sibTrans" cxnId="{1BB5F157-45F8-422B-82EB-4C1E82291716}">
      <dgm:prSet/>
      <dgm:spPr/>
      <dgm:t>
        <a:bodyPr/>
        <a:lstStyle/>
        <a:p>
          <a:endParaRPr lang="en-GB"/>
        </a:p>
      </dgm:t>
    </dgm:pt>
    <dgm:pt modelId="{942E183D-280B-4242-954E-0495C4F5EA0F}">
      <dgm:prSet phldrT="[Text]"/>
      <dgm:spPr/>
      <dgm:t>
        <a:bodyPr/>
        <a:lstStyle/>
        <a:p>
          <a:r>
            <a:rPr lang="en-GB" dirty="0"/>
            <a:t>Predictability</a:t>
          </a:r>
        </a:p>
      </dgm:t>
    </dgm:pt>
    <dgm:pt modelId="{31A6815C-E199-41BD-B914-28F27D95C4D6}" type="parTrans" cxnId="{ECF7DEC8-0D1A-4B57-8CF7-61F1988DF2F6}">
      <dgm:prSet/>
      <dgm:spPr/>
      <dgm:t>
        <a:bodyPr/>
        <a:lstStyle/>
        <a:p>
          <a:endParaRPr lang="en-GB"/>
        </a:p>
      </dgm:t>
    </dgm:pt>
    <dgm:pt modelId="{63ADDA61-EA8E-4054-816C-DB2DABBC12D5}" type="sibTrans" cxnId="{ECF7DEC8-0D1A-4B57-8CF7-61F1988DF2F6}">
      <dgm:prSet/>
      <dgm:spPr/>
      <dgm:t>
        <a:bodyPr/>
        <a:lstStyle/>
        <a:p>
          <a:endParaRPr lang="en-GB"/>
        </a:p>
      </dgm:t>
    </dgm:pt>
    <dgm:pt modelId="{753AA69B-832E-4310-82FA-48E9F19091C2}">
      <dgm:prSet phldrT="[Text]"/>
      <dgm:spPr/>
      <dgm:t>
        <a:bodyPr/>
        <a:lstStyle/>
        <a:p>
          <a:r>
            <a:rPr lang="en-GB" dirty="0"/>
            <a:t>The Value Model</a:t>
          </a:r>
        </a:p>
      </dgm:t>
    </dgm:pt>
    <dgm:pt modelId="{7F9C1CD1-9836-4B02-B29F-3365C26EE16B}" type="parTrans" cxnId="{F263AF38-B151-4A6A-B4DB-752F76FFC8FD}">
      <dgm:prSet/>
      <dgm:spPr/>
      <dgm:t>
        <a:bodyPr/>
        <a:lstStyle/>
        <a:p>
          <a:endParaRPr lang="en-GB"/>
        </a:p>
      </dgm:t>
    </dgm:pt>
    <dgm:pt modelId="{47BD64A5-DE8B-4CFF-B3CB-9908B2ABE2BB}" type="sibTrans" cxnId="{F263AF38-B151-4A6A-B4DB-752F76FFC8FD}">
      <dgm:prSet/>
      <dgm:spPr/>
      <dgm:t>
        <a:bodyPr/>
        <a:lstStyle/>
        <a:p>
          <a:endParaRPr lang="en-GB"/>
        </a:p>
      </dgm:t>
    </dgm:pt>
    <dgm:pt modelId="{34C66458-E9AD-4A27-ABE5-BA331F60F6DA}" type="pres">
      <dgm:prSet presAssocID="{38B388B6-00A7-4DB4-B8F1-8B6B7E4D8328}" presName="compositeShape" presStyleCnt="0">
        <dgm:presLayoutVars>
          <dgm:chMax val="7"/>
          <dgm:dir/>
          <dgm:resizeHandles val="exact"/>
        </dgm:presLayoutVars>
      </dgm:prSet>
      <dgm:spPr/>
    </dgm:pt>
    <dgm:pt modelId="{A630CEF6-81B1-4750-B50F-111A4E690B21}" type="pres">
      <dgm:prSet presAssocID="{38B388B6-00A7-4DB4-B8F1-8B6B7E4D8328}" presName="wedge1" presStyleLbl="node1" presStyleIdx="0" presStyleCnt="3" custLinFactNeighborX="-5259" custLinFactNeighborY="3525"/>
      <dgm:spPr/>
    </dgm:pt>
    <dgm:pt modelId="{9801D404-4EC0-4B2E-8F5F-9018CE9D484F}" type="pres">
      <dgm:prSet presAssocID="{38B388B6-00A7-4DB4-B8F1-8B6B7E4D83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E6F45C9-8EBB-4F17-B6C5-648F088EA760}" type="pres">
      <dgm:prSet presAssocID="{38B388B6-00A7-4DB4-B8F1-8B6B7E4D8328}" presName="wedge2" presStyleLbl="node1" presStyleIdx="1" presStyleCnt="3"/>
      <dgm:spPr/>
    </dgm:pt>
    <dgm:pt modelId="{A1651A49-2161-4B07-B742-98865841FE05}" type="pres">
      <dgm:prSet presAssocID="{38B388B6-00A7-4DB4-B8F1-8B6B7E4D83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C807D55-EF4F-4997-AFEC-0A8CB208CD20}" type="pres">
      <dgm:prSet presAssocID="{38B388B6-00A7-4DB4-B8F1-8B6B7E4D8328}" presName="wedge3" presStyleLbl="node1" presStyleIdx="2" presStyleCnt="3"/>
      <dgm:spPr/>
    </dgm:pt>
    <dgm:pt modelId="{41C0D1B6-52CF-46FB-8950-192B1E10DF02}" type="pres">
      <dgm:prSet presAssocID="{38B388B6-00A7-4DB4-B8F1-8B6B7E4D83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026134-4BEA-424E-A731-86BD6CE436BD}" type="presOf" srcId="{942E183D-280B-4242-954E-0495C4F5EA0F}" destId="{2E6F45C9-8EBB-4F17-B6C5-648F088EA760}" srcOrd="0" destOrd="0" presId="urn:microsoft.com/office/officeart/2005/8/layout/chart3"/>
    <dgm:cxn modelId="{4635ED37-D8F4-4EDB-B90C-ED3CF672799F}" type="presOf" srcId="{38B388B6-00A7-4DB4-B8F1-8B6B7E4D8328}" destId="{34C66458-E9AD-4A27-ABE5-BA331F60F6DA}" srcOrd="0" destOrd="0" presId="urn:microsoft.com/office/officeart/2005/8/layout/chart3"/>
    <dgm:cxn modelId="{F263AF38-B151-4A6A-B4DB-752F76FFC8FD}" srcId="{38B388B6-00A7-4DB4-B8F1-8B6B7E4D8328}" destId="{753AA69B-832E-4310-82FA-48E9F19091C2}" srcOrd="2" destOrd="0" parTransId="{7F9C1CD1-9836-4B02-B29F-3365C26EE16B}" sibTransId="{47BD64A5-DE8B-4CFF-B3CB-9908B2ABE2BB}"/>
    <dgm:cxn modelId="{BEE31B71-0056-4270-965C-68C5E29B9975}" type="presOf" srcId="{753AA69B-832E-4310-82FA-48E9F19091C2}" destId="{4C807D55-EF4F-4997-AFEC-0A8CB208CD20}" srcOrd="0" destOrd="0" presId="urn:microsoft.com/office/officeart/2005/8/layout/chart3"/>
    <dgm:cxn modelId="{E0CE6776-9151-4823-B701-B5BF21E0AC7F}" type="presOf" srcId="{37915038-C641-479B-B938-5B394788C383}" destId="{9801D404-4EC0-4B2E-8F5F-9018CE9D484F}" srcOrd="1" destOrd="0" presId="urn:microsoft.com/office/officeart/2005/8/layout/chart3"/>
    <dgm:cxn modelId="{1BB5F157-45F8-422B-82EB-4C1E82291716}" srcId="{38B388B6-00A7-4DB4-B8F1-8B6B7E4D8328}" destId="{37915038-C641-479B-B938-5B394788C383}" srcOrd="0" destOrd="0" parTransId="{61407DD8-1833-4203-A300-DAD9D46A8075}" sibTransId="{EFF43A84-CC8A-4C1F-9228-EB52487E0D00}"/>
    <dgm:cxn modelId="{5D3C518D-A321-4A78-9AE5-F813091194E1}" type="presOf" srcId="{37915038-C641-479B-B938-5B394788C383}" destId="{A630CEF6-81B1-4750-B50F-111A4E690B21}" srcOrd="0" destOrd="0" presId="urn:microsoft.com/office/officeart/2005/8/layout/chart3"/>
    <dgm:cxn modelId="{0FFE8FA1-3230-41AB-A7A7-68E03243DE3E}" type="presOf" srcId="{753AA69B-832E-4310-82FA-48E9F19091C2}" destId="{41C0D1B6-52CF-46FB-8950-192B1E10DF02}" srcOrd="1" destOrd="0" presId="urn:microsoft.com/office/officeart/2005/8/layout/chart3"/>
    <dgm:cxn modelId="{ECF7DEC8-0D1A-4B57-8CF7-61F1988DF2F6}" srcId="{38B388B6-00A7-4DB4-B8F1-8B6B7E4D8328}" destId="{942E183D-280B-4242-954E-0495C4F5EA0F}" srcOrd="1" destOrd="0" parTransId="{31A6815C-E199-41BD-B914-28F27D95C4D6}" sibTransId="{63ADDA61-EA8E-4054-816C-DB2DABBC12D5}"/>
    <dgm:cxn modelId="{875DC8EE-4EA2-4A6C-A234-C16E5B0DB3CF}" type="presOf" srcId="{942E183D-280B-4242-954E-0495C4F5EA0F}" destId="{A1651A49-2161-4B07-B742-98865841FE05}" srcOrd="1" destOrd="0" presId="urn:microsoft.com/office/officeart/2005/8/layout/chart3"/>
    <dgm:cxn modelId="{3A28D6F4-A4D0-420C-9D41-9A504604AB1F}" type="presParOf" srcId="{34C66458-E9AD-4A27-ABE5-BA331F60F6DA}" destId="{A630CEF6-81B1-4750-B50F-111A4E690B21}" srcOrd="0" destOrd="0" presId="urn:microsoft.com/office/officeart/2005/8/layout/chart3"/>
    <dgm:cxn modelId="{1136A8BC-CCC1-427F-A480-337EE716E16B}" type="presParOf" srcId="{34C66458-E9AD-4A27-ABE5-BA331F60F6DA}" destId="{9801D404-4EC0-4B2E-8F5F-9018CE9D484F}" srcOrd="1" destOrd="0" presId="urn:microsoft.com/office/officeart/2005/8/layout/chart3"/>
    <dgm:cxn modelId="{9EE30E99-D934-4D5E-B10B-943057715C86}" type="presParOf" srcId="{34C66458-E9AD-4A27-ABE5-BA331F60F6DA}" destId="{2E6F45C9-8EBB-4F17-B6C5-648F088EA760}" srcOrd="2" destOrd="0" presId="urn:microsoft.com/office/officeart/2005/8/layout/chart3"/>
    <dgm:cxn modelId="{D8F89CFC-603F-430E-B9A3-002A122C3C1F}" type="presParOf" srcId="{34C66458-E9AD-4A27-ABE5-BA331F60F6DA}" destId="{A1651A49-2161-4B07-B742-98865841FE05}" srcOrd="3" destOrd="0" presId="urn:microsoft.com/office/officeart/2005/8/layout/chart3"/>
    <dgm:cxn modelId="{9B01689A-4817-4222-B897-528CC2C60494}" type="presParOf" srcId="{34C66458-E9AD-4A27-ABE5-BA331F60F6DA}" destId="{4C807D55-EF4F-4997-AFEC-0A8CB208CD20}" srcOrd="4" destOrd="0" presId="urn:microsoft.com/office/officeart/2005/8/layout/chart3"/>
    <dgm:cxn modelId="{53A6ED13-383A-4ECD-9CAB-7B009D22D06C}" type="presParOf" srcId="{34C66458-E9AD-4A27-ABE5-BA331F60F6DA}" destId="{41C0D1B6-52CF-46FB-8950-192B1E10DF0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CEF6-81B1-4750-B50F-111A4E690B21}">
      <dsp:nvSpPr>
        <dsp:cNvPr id="0" name=""/>
        <dsp:cNvSpPr/>
      </dsp:nvSpPr>
      <dsp:spPr>
        <a:xfrm>
          <a:off x="1609361" y="451827"/>
          <a:ext cx="3908297" cy="39082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Procurement Behaviours</a:t>
          </a:r>
        </a:p>
      </dsp:txBody>
      <dsp:txXfrm>
        <a:off x="3734265" y="1173001"/>
        <a:ext cx="1326029" cy="1302765"/>
      </dsp:txXfrm>
    </dsp:sp>
    <dsp:sp modelId="{2E6F45C9-8EBB-4F17-B6C5-648F088EA760}">
      <dsp:nvSpPr>
        <dsp:cNvPr id="0" name=""/>
        <dsp:cNvSpPr/>
      </dsp:nvSpPr>
      <dsp:spPr>
        <a:xfrm>
          <a:off x="1613435" y="430377"/>
          <a:ext cx="3908297" cy="39082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73279"/>
            <a:satOff val="-45870"/>
            <a:lumOff val="225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Predictability</a:t>
          </a:r>
        </a:p>
      </dsp:txBody>
      <dsp:txXfrm>
        <a:off x="2683564" y="2896327"/>
        <a:ext cx="1768039" cy="1209711"/>
      </dsp:txXfrm>
    </dsp:sp>
    <dsp:sp modelId="{4C807D55-EF4F-4997-AFEC-0A8CB208CD20}">
      <dsp:nvSpPr>
        <dsp:cNvPr id="0" name=""/>
        <dsp:cNvSpPr/>
      </dsp:nvSpPr>
      <dsp:spPr>
        <a:xfrm>
          <a:off x="1613435" y="430377"/>
          <a:ext cx="3908297" cy="390829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746559"/>
            <a:satOff val="-91740"/>
            <a:lumOff val="451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Value Model</a:t>
          </a:r>
        </a:p>
      </dsp:txBody>
      <dsp:txXfrm>
        <a:off x="2032181" y="1198079"/>
        <a:ext cx="1326029" cy="130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05:17:0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22305 3311 10624,'-23'11'3936,"12"-22"-2112,-12 11-2336,12 0 576</inkml:trace>
  <inkml:trace contextRef="#ctx0" brushRef="#br0" timeOffset="166">22226 3311 11648,'12'11'-4608,"-2"-11"2240,14 0 1312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30979-7ABB-49A5-9DF0-F60007A38E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E3887-0DC6-43C9-927C-2502ADEEC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D0B30-3206-43D2-8C33-B19F1BB67CB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9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1. Use outcome based procurement to drive capital programme delivery and lifetime performance. To do this, models of value must be defined which are broader than capital cost.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2. The industry has become so entrenched in minimising the capital cost of the built asset that little attention is given to the performance of either suppliers or assets.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3 Whilst clients are often unhappy about the performance of the sector, there are also compelling supply-side issues around risk, profit and uncertainty.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D0B30-3206-43D2-8C33-B19F1BB67CB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30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05628-9076-B048-B3D7-3431CD3EE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7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5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04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3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26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7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8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7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3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3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44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72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8880" y="5319851"/>
            <a:ext cx="9152879" cy="399999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txBody>
          <a:bodyPr lIns="51427" tIns="51427" rIns="51427" bIns="5142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5296961"/>
            <a:ext cx="2133598" cy="304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2" y="5296961"/>
            <a:ext cx="2895599" cy="304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3" y="5296961"/>
            <a:ext cx="2133598" cy="3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67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67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609173" y="286959"/>
            <a:ext cx="5223126" cy="654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rgbClr val="0057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1702" y="1707372"/>
            <a:ext cx="8520599" cy="992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1688" b="0" i="0" u="none" strike="noStrike" cap="none">
                <a:solidFill>
                  <a:srgbClr val="0057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5717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435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1525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287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85875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4305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00225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0" y="103339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057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11702" y="2945861"/>
            <a:ext cx="8520599" cy="992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5717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435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1525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287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85875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4305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00225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Font typeface="Arial"/>
              <a:buNone/>
              <a:defRPr sz="7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553"/>
            <a:ext cx="1443532" cy="540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84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8880" y="5319851"/>
            <a:ext cx="9152880" cy="399999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5296960"/>
            <a:ext cx="2133598" cy="304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2" y="5296960"/>
            <a:ext cx="2133598" cy="304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GB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GB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609173" y="286958"/>
            <a:ext cx="5223126" cy="654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rgbClr val="0057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2" y="1707371"/>
            <a:ext cx="8520599" cy="992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2250" b="0" i="0" u="none" strike="noStrike" cap="none">
                <a:solidFill>
                  <a:srgbClr val="0057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1" y="1033400"/>
            <a:ext cx="9144001" cy="0"/>
          </a:xfrm>
          <a:prstGeom prst="straightConnector1">
            <a:avLst/>
          </a:prstGeom>
          <a:noFill/>
          <a:ln w="19050" cap="flat" cmpd="sng">
            <a:solidFill>
              <a:srgbClr val="0057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311702" y="2945860"/>
            <a:ext cx="8520599" cy="992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553"/>
            <a:ext cx="1443532" cy="540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32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78568" y="1037167"/>
            <a:ext cx="6586865" cy="3257315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ctr">
              <a:buNone/>
              <a:defRPr sz="2100" cap="none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Statement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7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3368" y="1169459"/>
            <a:ext cx="7582064" cy="3714750"/>
          </a:xfrm>
          <a:prstGeom prst="rect">
            <a:avLst/>
          </a:prstGeom>
        </p:spPr>
        <p:txBody>
          <a:bodyPr tIns="0"/>
          <a:lstStyle>
            <a:lvl1pPr>
              <a:defRPr sz="180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0024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solidFill>
                  <a:srgbClr val="0024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7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3369" y="1169460"/>
            <a:ext cx="3983831" cy="3714749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rgbClr val="00245D"/>
                </a:solidFill>
              </a:defRPr>
            </a:lvl1pPr>
            <a:lvl2pPr>
              <a:defRPr>
                <a:solidFill>
                  <a:srgbClr val="00245D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67818" y="1169460"/>
            <a:ext cx="3983831" cy="3714749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rgbClr val="00245D"/>
                </a:solidFill>
              </a:defRPr>
            </a:lvl1pPr>
            <a:lvl2pPr>
              <a:defRPr>
                <a:solidFill>
                  <a:srgbClr val="00245D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644" y="251356"/>
            <a:ext cx="8282387" cy="674797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573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3369" y="1169460"/>
            <a:ext cx="3983831" cy="3714749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rgbClr val="00245D"/>
                </a:solidFill>
              </a:defRPr>
            </a:lvl1pPr>
            <a:lvl2pPr>
              <a:defRPr>
                <a:solidFill>
                  <a:srgbClr val="00245D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67819" y="1169460"/>
            <a:ext cx="4576181" cy="371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solidFill>
                  <a:srgbClr val="0024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07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67819" y="1169460"/>
            <a:ext cx="4292813" cy="3714749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rgbClr val="00245D"/>
                </a:solidFill>
              </a:defRPr>
            </a:lvl1pPr>
            <a:lvl2pPr>
              <a:defRPr>
                <a:solidFill>
                  <a:srgbClr val="00245D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169460"/>
            <a:ext cx="4267200" cy="371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/>
          <a:stretch/>
        </p:blipFill>
        <p:spPr>
          <a:xfrm>
            <a:off x="2285999" y="1169459"/>
            <a:ext cx="6858002" cy="410765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86000" y="1169458"/>
            <a:ext cx="6858001" cy="410765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83645" y="282708"/>
            <a:ext cx="7125710" cy="1104636"/>
          </a:xfrm>
        </p:spPr>
        <p:txBody>
          <a:bodyPr/>
          <a:lstStyle>
            <a:lvl1pPr>
              <a:defRPr b="1">
                <a:solidFill>
                  <a:srgbClr val="00245D"/>
                </a:solidFill>
              </a:defRPr>
            </a:lvl1pPr>
          </a:lstStyle>
          <a:p>
            <a:r>
              <a:rPr lang="en-US" dirty="0"/>
              <a:t>PROJECTS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25115"/>
            <a:ext cx="2286000" cy="2052000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35271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83645" y="253955"/>
            <a:ext cx="7125710" cy="1104636"/>
          </a:xfrm>
        </p:spPr>
        <p:txBody>
          <a:bodyPr/>
          <a:lstStyle>
            <a:lvl1pPr>
              <a:defRPr b="1">
                <a:solidFill>
                  <a:srgbClr val="00245D"/>
                </a:solidFill>
              </a:defRPr>
            </a:lvl1pPr>
          </a:lstStyle>
          <a:p>
            <a:r>
              <a:rPr lang="en-US" dirty="0"/>
              <a:t>PROJECTS</a:t>
            </a:r>
          </a:p>
        </p:txBody>
      </p:sp>
      <p:pic>
        <p:nvPicPr>
          <p:cNvPr id="8" name="Picture Placeholder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/>
          <a:stretch/>
        </p:blipFill>
        <p:spPr>
          <a:xfrm>
            <a:off x="0" y="1169459"/>
            <a:ext cx="6858002" cy="41076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858000" y="3225115"/>
            <a:ext cx="2286000" cy="2052000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169458"/>
            <a:ext cx="6858000" cy="410765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84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83645" y="253955"/>
            <a:ext cx="7125710" cy="1104636"/>
          </a:xfrm>
        </p:spPr>
        <p:txBody>
          <a:bodyPr/>
          <a:lstStyle>
            <a:lvl1pPr>
              <a:defRPr b="1">
                <a:solidFill>
                  <a:srgbClr val="00245D"/>
                </a:solidFill>
              </a:defRPr>
            </a:lvl1pPr>
          </a:lstStyle>
          <a:p>
            <a:r>
              <a:rPr lang="en-US" dirty="0"/>
              <a:t>PROJECTS</a:t>
            </a:r>
          </a:p>
        </p:txBody>
      </p:sp>
      <p:pic>
        <p:nvPicPr>
          <p:cNvPr id="7" name="Picture Placeholder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7256"/>
          <a:stretch/>
        </p:blipFill>
        <p:spPr>
          <a:xfrm>
            <a:off x="4573191" y="1169459"/>
            <a:ext cx="2283619" cy="4107656"/>
          </a:xfrm>
          <a:prstGeom prst="rect">
            <a:avLst/>
          </a:prstGeom>
        </p:spPr>
      </p:pic>
      <p:pic>
        <p:nvPicPr>
          <p:cNvPr id="11" name="Picture Placeholder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8" r="26570"/>
          <a:stretch/>
        </p:blipFill>
        <p:spPr>
          <a:xfrm>
            <a:off x="0" y="1169458"/>
            <a:ext cx="2283619" cy="41076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84200" y="3225168"/>
            <a:ext cx="2288700" cy="2052000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6857682" y="3225168"/>
            <a:ext cx="2288700" cy="2052000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169458"/>
            <a:ext cx="2283619" cy="4107657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191" y="1169458"/>
            <a:ext cx="2284809" cy="410765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96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83645" y="253955"/>
            <a:ext cx="7125710" cy="1104636"/>
          </a:xfrm>
        </p:spPr>
        <p:txBody>
          <a:bodyPr/>
          <a:lstStyle>
            <a:lvl1pPr>
              <a:defRPr b="1">
                <a:solidFill>
                  <a:srgbClr val="00245D"/>
                </a:solidFill>
              </a:defRPr>
            </a:lvl1pPr>
          </a:lstStyle>
          <a:p>
            <a:r>
              <a:rPr lang="en-US" dirty="0"/>
              <a:t>PROJECTS</a:t>
            </a:r>
          </a:p>
        </p:txBody>
      </p:sp>
      <p:pic>
        <p:nvPicPr>
          <p:cNvPr id="16" name="Picture Placeholder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35450" b="5"/>
          <a:stretch/>
        </p:blipFill>
        <p:spPr>
          <a:xfrm>
            <a:off x="4566657" y="1169459"/>
            <a:ext cx="4577344" cy="2055446"/>
          </a:xfrm>
          <a:prstGeom prst="rect">
            <a:avLst/>
          </a:prstGeom>
        </p:spPr>
      </p:pic>
      <p:pic>
        <p:nvPicPr>
          <p:cNvPr id="17" name="Picture Placeholder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7256"/>
          <a:stretch/>
        </p:blipFill>
        <p:spPr>
          <a:xfrm>
            <a:off x="0" y="1169458"/>
            <a:ext cx="2283619" cy="410765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284200" y="3225115"/>
            <a:ext cx="2288700" cy="2052000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169458"/>
            <a:ext cx="2283619" cy="41076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67237" y="1169459"/>
            <a:ext cx="4576763" cy="20558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1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83645" y="253955"/>
            <a:ext cx="7125710" cy="1104636"/>
          </a:xfrm>
        </p:spPr>
        <p:txBody>
          <a:bodyPr/>
          <a:lstStyle>
            <a:lvl1pPr>
              <a:defRPr b="1">
                <a:solidFill>
                  <a:srgbClr val="00245D"/>
                </a:solidFill>
              </a:defRPr>
            </a:lvl1pPr>
          </a:lstStyle>
          <a:p>
            <a:r>
              <a:rPr lang="en-US" dirty="0"/>
              <a:t>PROJECTS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221459"/>
            <a:ext cx="4572900" cy="2055762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Placeholder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984" r="9768"/>
          <a:stretch/>
        </p:blipFill>
        <p:spPr>
          <a:xfrm>
            <a:off x="4573191" y="3220925"/>
            <a:ext cx="2283619" cy="2052218"/>
          </a:xfrm>
          <a:prstGeom prst="rect">
            <a:avLst/>
          </a:prstGeom>
        </p:spPr>
      </p:pic>
      <p:pic>
        <p:nvPicPr>
          <p:cNvPr id="17" name="Picture Placeholder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41880" b="4264"/>
          <a:stretch/>
        </p:blipFill>
        <p:spPr>
          <a:xfrm>
            <a:off x="6860382" y="1169459"/>
            <a:ext cx="2283619" cy="2051844"/>
          </a:xfrm>
          <a:prstGeom prst="rect">
            <a:avLst/>
          </a:prstGeom>
        </p:spPr>
      </p:pic>
      <p:pic>
        <p:nvPicPr>
          <p:cNvPr id="18" name="Picture Placeholder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35450" b="5"/>
          <a:stretch/>
        </p:blipFill>
        <p:spPr>
          <a:xfrm>
            <a:off x="0" y="1169459"/>
            <a:ext cx="4576763" cy="205581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169459"/>
            <a:ext cx="4576763" cy="205184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6810" y="1169459"/>
            <a:ext cx="2287190" cy="205184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3192" y="3221303"/>
            <a:ext cx="2287190" cy="205184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4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83645" y="253955"/>
            <a:ext cx="7125710" cy="1104636"/>
          </a:xfrm>
        </p:spPr>
        <p:txBody>
          <a:bodyPr/>
          <a:lstStyle>
            <a:lvl1pPr>
              <a:defRPr b="1">
                <a:solidFill>
                  <a:srgbClr val="00245D"/>
                </a:solidFill>
              </a:defRPr>
            </a:lvl1pPr>
          </a:lstStyle>
          <a:p>
            <a:r>
              <a:rPr lang="en-US" dirty="0"/>
              <a:t>PROJECTS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284200" y="3221459"/>
            <a:ext cx="2288701" cy="2055763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Placeholder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2123" r="2041" b="7"/>
          <a:stretch/>
        </p:blipFill>
        <p:spPr>
          <a:xfrm>
            <a:off x="0" y="1169459"/>
            <a:ext cx="2283619" cy="2055813"/>
          </a:xfrm>
          <a:prstGeom prst="rect">
            <a:avLst/>
          </a:prstGeom>
        </p:spPr>
      </p:pic>
      <p:pic>
        <p:nvPicPr>
          <p:cNvPr id="19" name="Picture Placeholder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984" r="9768"/>
          <a:stretch/>
        </p:blipFill>
        <p:spPr>
          <a:xfrm>
            <a:off x="6860382" y="1169459"/>
            <a:ext cx="2283619" cy="2051844"/>
          </a:xfrm>
          <a:prstGeom prst="rect">
            <a:avLst/>
          </a:prstGeom>
        </p:spPr>
      </p:pic>
      <p:pic>
        <p:nvPicPr>
          <p:cNvPr id="20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41880" r="-1" b="4264"/>
          <a:stretch/>
        </p:blipFill>
        <p:spPr>
          <a:xfrm>
            <a:off x="1" y="3225271"/>
            <a:ext cx="2288381" cy="205184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857100" y="3221353"/>
            <a:ext cx="2286900" cy="2055868"/>
          </a:xfrm>
          <a:prstGeom prst="rect">
            <a:avLst/>
          </a:prstGeom>
          <a:solidFill>
            <a:srgbClr val="DE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169459"/>
            <a:ext cx="2283619" cy="205184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" y="3221303"/>
            <a:ext cx="2288381" cy="2055813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6810" y="1169459"/>
            <a:ext cx="2287190" cy="205184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0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0" y="1428000"/>
            <a:ext cx="1522800" cy="14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0" y="2856000"/>
            <a:ext cx="3045600" cy="2859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522800" y="0"/>
            <a:ext cx="3045600" cy="14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1522800" y="1428000"/>
            <a:ext cx="1522800" cy="14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4568400" y="1428000"/>
            <a:ext cx="1522800" cy="14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3045600" y="2856000"/>
            <a:ext cx="3045600" cy="14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4568400" y="0"/>
            <a:ext cx="1522800" cy="14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33"/>
          </p:nvPr>
        </p:nvSpPr>
        <p:spPr>
          <a:xfrm>
            <a:off x="4568400" y="4284000"/>
            <a:ext cx="1522800" cy="1431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34"/>
          </p:nvPr>
        </p:nvSpPr>
        <p:spPr>
          <a:xfrm>
            <a:off x="6091200" y="0"/>
            <a:ext cx="1522800" cy="28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37"/>
          </p:nvPr>
        </p:nvSpPr>
        <p:spPr>
          <a:xfrm>
            <a:off x="6091200" y="4284000"/>
            <a:ext cx="1522800" cy="1431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39"/>
          </p:nvPr>
        </p:nvSpPr>
        <p:spPr>
          <a:xfrm>
            <a:off x="7614000" y="1428000"/>
            <a:ext cx="1530000" cy="2856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1522800" cy="1428000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 userDrawn="1"/>
        </p:nvSpPr>
        <p:spPr>
          <a:xfrm>
            <a:off x="3045600" y="1428000"/>
            <a:ext cx="1522800" cy="1428000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 userDrawn="1"/>
        </p:nvSpPr>
        <p:spPr>
          <a:xfrm>
            <a:off x="6091200" y="2856000"/>
            <a:ext cx="1522800" cy="1428000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 userDrawn="1"/>
        </p:nvSpPr>
        <p:spPr>
          <a:xfrm>
            <a:off x="7614000" y="4284000"/>
            <a:ext cx="1530000" cy="1431000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 userDrawn="1"/>
        </p:nvSpPr>
        <p:spPr>
          <a:xfrm>
            <a:off x="7614000" y="0"/>
            <a:ext cx="1530000" cy="1428000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 userDrawn="1"/>
        </p:nvSpPr>
        <p:spPr>
          <a:xfrm>
            <a:off x="3045600" y="4284000"/>
            <a:ext cx="1522800" cy="1431000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13589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83645" y="1169460"/>
            <a:ext cx="7581788" cy="371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56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2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3644" y="1516063"/>
            <a:ext cx="2800350" cy="16798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250"/>
              </a:lnSpc>
              <a:spcBef>
                <a:spcPts val="0"/>
              </a:spcBef>
              <a:buNone/>
              <a:defRPr sz="112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644" y="3026684"/>
            <a:ext cx="2800350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83644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83644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22145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22145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160646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160646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099147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099147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Statistics page</a:t>
            </a:r>
          </a:p>
        </p:txBody>
      </p:sp>
    </p:spTree>
    <p:extLst>
      <p:ext uri="{BB962C8B-B14F-4D97-AF65-F5344CB8AC3E}">
        <p14:creationId xmlns:p14="http://schemas.microsoft.com/office/powerpoint/2010/main" val="3840454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7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6"/>
            <a:ext cx="9144000" cy="5718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478891" y="1985351"/>
            <a:ext cx="6014661" cy="2714373"/>
            <a:chOff x="1282700" y="1860550"/>
            <a:chExt cx="9169400" cy="3724275"/>
          </a:xfrm>
          <a:solidFill>
            <a:schemeClr val="tx1"/>
          </a:solidFill>
        </p:grpSpPr>
        <p:sp>
          <p:nvSpPr>
            <p:cNvPr id="10" name="Rectangle 9"/>
            <p:cNvSpPr/>
            <p:nvPr/>
          </p:nvSpPr>
          <p:spPr>
            <a:xfrm>
              <a:off x="1282700" y="33305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65250" y="3394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92350" y="2406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98700" y="24892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76475" y="27654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17750" y="28321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90775" y="29273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8725" y="28067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7150" y="22733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46375" y="27082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7150" y="29114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7950" y="29781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03550" y="30226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54375" y="26574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63925" y="25400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19500" y="2632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11575" y="25717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14725" y="27400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13125" y="34766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40175" y="35242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71925" y="36131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10200" y="21780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81650" y="20510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1800" y="20923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92750" y="2152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00" y="2152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92750" y="22288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62600" y="22479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84800" y="26987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65800" y="2632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45175" y="22447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08675" y="22987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70575" y="21685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34075" y="19558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53150" y="19208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56350" y="18605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67425" y="22193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03950" y="22193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35675" y="23336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26150" y="2406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27750" y="2406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35750" y="21018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16625" y="2632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81750" y="26987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77050" y="33305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32625" y="32194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99300" y="3295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7400" y="33877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21525" y="47085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56375" y="48672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32550" y="4791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07150" y="4946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203950" y="51784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61350" y="34131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801100" y="27241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045575" y="2632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874125" y="27495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963025" y="27336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562975" y="2914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78825" y="29368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439150" y="30035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702675" y="30289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937625" y="28543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18600" y="28162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096375" y="29495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937625" y="30035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937625" y="30734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858250" y="30289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489950" y="3168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607425" y="32924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632825" y="3394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753475" y="33559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775700" y="32861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851900" y="32353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601200" y="35877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950325" y="3521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988425" y="36226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013825" y="37115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067800" y="37973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575675" y="37115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394700" y="38830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451850" y="39528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562975" y="42640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1100" y="51022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242425" y="45402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401175" y="5172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839325" y="49466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820275" y="51022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810750" y="51879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534525" y="53244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363200" y="53371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0328275" y="54165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0401300" y="54737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277475" y="55340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7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80892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OUR GLOBAL REACH</a:t>
            </a:r>
          </a:p>
        </p:txBody>
      </p:sp>
    </p:spTree>
    <p:extLst>
      <p:ext uri="{BB962C8B-B14F-4D97-AF65-F5344CB8AC3E}">
        <p14:creationId xmlns:p14="http://schemas.microsoft.com/office/powerpoint/2010/main" val="19970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4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 +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2" t="14598" r="5589" b="13193"/>
          <a:stretch/>
        </p:blipFill>
        <p:spPr>
          <a:xfrm>
            <a:off x="5390589" y="834839"/>
            <a:ext cx="3242422" cy="4129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2" t="14602" r="5589" b="13171"/>
          <a:stretch/>
        </p:blipFill>
        <p:spPr>
          <a:xfrm>
            <a:off x="5390589" y="834839"/>
            <a:ext cx="3242422" cy="41293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6662084" y="2815167"/>
            <a:ext cx="1307306" cy="1553104"/>
            <a:chOff x="9167700" y="3378200"/>
            <a:chExt cx="1743075" cy="1863725"/>
          </a:xfrm>
          <a:solidFill>
            <a:schemeClr val="tx1"/>
          </a:solidFill>
        </p:grpSpPr>
        <p:sp>
          <p:nvSpPr>
            <p:cNvPr id="8" name="Rectangle 7"/>
            <p:cNvSpPr/>
            <p:nvPr/>
          </p:nvSpPr>
          <p:spPr>
            <a:xfrm>
              <a:off x="9167700" y="37528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71025" y="33782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231325" y="40036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71025" y="40354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94850" y="40290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99257" y="40862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37357" y="39243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59925" y="45466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04325" y="49974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67875" y="49784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59975" y="504825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59975" y="519112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3644" y="1516063"/>
            <a:ext cx="2800350" cy="16798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250"/>
              </a:lnSpc>
              <a:spcBef>
                <a:spcPts val="0"/>
              </a:spcBef>
              <a:buNone/>
              <a:defRPr sz="112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3644" y="3026684"/>
            <a:ext cx="2800350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83644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83644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22145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22145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160646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160646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United kingdom</a:t>
            </a:r>
          </a:p>
        </p:txBody>
      </p:sp>
    </p:spTree>
    <p:extLst>
      <p:ext uri="{BB962C8B-B14F-4D97-AF65-F5344CB8AC3E}">
        <p14:creationId xmlns:p14="http://schemas.microsoft.com/office/powerpoint/2010/main" val="25515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Map +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4643" r="7004" b="18525"/>
          <a:stretch/>
        </p:blipFill>
        <p:spPr>
          <a:xfrm>
            <a:off x="5234583" y="1408908"/>
            <a:ext cx="3268940" cy="3249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9149" r="7705" b="18544"/>
          <a:stretch/>
        </p:blipFill>
        <p:spPr>
          <a:xfrm>
            <a:off x="5234583" y="1666876"/>
            <a:ext cx="3204885" cy="2991277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3644" y="1516063"/>
            <a:ext cx="2800350" cy="16798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250"/>
              </a:lnSpc>
              <a:spcBef>
                <a:spcPts val="0"/>
              </a:spcBef>
              <a:buNone/>
              <a:defRPr sz="112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3644" y="3026684"/>
            <a:ext cx="2800350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83644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8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83644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8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222145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8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222145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8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160646" y="4449139"/>
            <a:ext cx="1661518" cy="6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buNone/>
              <a:defRPr sz="135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160646" y="3756372"/>
            <a:ext cx="1661518" cy="692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050"/>
              </a:lnSpc>
              <a:spcBef>
                <a:spcPts val="0"/>
              </a:spcBef>
              <a:buNone/>
              <a:defRPr sz="405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06158" y="2586990"/>
            <a:ext cx="2282664" cy="1439515"/>
            <a:chOff x="11766870" y="3805090"/>
            <a:chExt cx="3043552" cy="1727418"/>
          </a:xfrm>
          <a:solidFill>
            <a:schemeClr val="tx1"/>
          </a:solidFill>
        </p:grpSpPr>
        <p:sp>
          <p:nvSpPr>
            <p:cNvPr id="45" name="Rectangle 44"/>
            <p:cNvSpPr/>
            <p:nvPr userDrawn="1"/>
          </p:nvSpPr>
          <p:spPr>
            <a:xfrm>
              <a:off x="12644832" y="4801659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2941693" y="4713158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2732524" y="4638846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13323479" y="496290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12757924" y="4763958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13578280" y="3977303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13559839" y="4476328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14600459" y="4011329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11766870" y="5256104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12916293" y="4476708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13925503" y="3805090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12321545" y="4229275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4759622" y="5429953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12270745" y="5456308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3272679" y="5481708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13585239" y="4898847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13411590" y="4801659"/>
              <a:ext cx="50800" cy="5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078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44" y="251356"/>
            <a:ext cx="8282387" cy="674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44" y="1169459"/>
            <a:ext cx="8576712" cy="3978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F8BA-0172-E541-8D46-DFA082571BB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117A-B266-544B-94D8-1EF8A56C08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3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ani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252485" y="2171157"/>
            <a:ext cx="0" cy="160070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4352623" y="2171157"/>
            <a:ext cx="0" cy="160070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435967" y="2310284"/>
            <a:ext cx="0" cy="135731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4197842" y="2656888"/>
            <a:ext cx="0" cy="57943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3407267" y="2656888"/>
            <a:ext cx="0" cy="57943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095323" y="2360555"/>
            <a:ext cx="2884331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3095323" y="3596159"/>
            <a:ext cx="2884331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3316780" y="3149013"/>
            <a:ext cx="96440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3316780" y="2773305"/>
            <a:ext cx="96440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>
            <a:off x="4381198" y="2736263"/>
            <a:ext cx="159845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4381198" y="2789180"/>
            <a:ext cx="159845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>
            <a:off x="4381198" y="3164888"/>
            <a:ext cx="159845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4381198" y="3217805"/>
            <a:ext cx="159845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2773137" y="1901977"/>
            <a:ext cx="3597728" cy="2128762"/>
            <a:chOff x="3697515" y="2282372"/>
            <a:chExt cx="4796971" cy="2554514"/>
          </a:xfrm>
        </p:grpSpPr>
        <p:sp>
          <p:nvSpPr>
            <p:cNvPr id="2" name="Rectangle 1"/>
            <p:cNvSpPr/>
            <p:nvPr userDrawn="1"/>
          </p:nvSpPr>
          <p:spPr>
            <a:xfrm>
              <a:off x="3697515" y="2282372"/>
              <a:ext cx="4796971" cy="2554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647" y="2833791"/>
              <a:ext cx="3518705" cy="1482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1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F8BA-0172-E541-8D46-DFA082571BB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117A-B266-544B-94D8-1EF8A56C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29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8" cy="571611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83644" y="5333679"/>
            <a:ext cx="2043756" cy="207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Commercial-in-confidence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Tracing our history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865432" y="304273"/>
            <a:ext cx="994924" cy="4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0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- Project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95" y="1087468"/>
            <a:ext cx="945000" cy="105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35" y="1098825"/>
            <a:ext cx="944001" cy="1050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4716405" y="1117131"/>
            <a:ext cx="1751926" cy="1050000"/>
            <a:chOff x="6211090" y="1340557"/>
            <a:chExt cx="2335901" cy="1260000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991" y="1340557"/>
              <a:ext cx="1260000" cy="126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090" y="1645546"/>
              <a:ext cx="697063" cy="650022"/>
            </a:xfrm>
            <a:prstGeom prst="rect">
              <a:avLst/>
            </a:prstGeom>
          </p:spPr>
        </p:pic>
      </p:grpSp>
      <p:sp>
        <p:nvSpPr>
          <p:cNvPr id="1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488997" y="2251237"/>
            <a:ext cx="4166007" cy="889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buNone/>
              <a:defRPr sz="2400" b="1" i="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Project management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465118" y="3140551"/>
            <a:ext cx="6213764" cy="2031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679470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rvices - Building Surve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56" y="1359219"/>
            <a:ext cx="546094" cy="5658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95" y="1087468"/>
            <a:ext cx="945000" cy="105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30" y="1117131"/>
            <a:ext cx="945000" cy="1050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488997" y="2251237"/>
            <a:ext cx="4166007" cy="889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buNone/>
              <a:defRPr sz="2400" b="1" i="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Project management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465118" y="3140551"/>
            <a:ext cx="6213764" cy="2031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Services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35" y="1098825"/>
            <a:ext cx="944001" cy="1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9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- Advis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30" y="1105988"/>
            <a:ext cx="945000" cy="10500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3558935" y="1098825"/>
            <a:ext cx="1680267" cy="1050000"/>
            <a:chOff x="4667797" y="1318590"/>
            <a:chExt cx="2240356" cy="1260000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797" y="1318590"/>
              <a:ext cx="1258668" cy="1260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090" y="1645546"/>
              <a:ext cx="697063" cy="650022"/>
            </a:xfrm>
            <a:prstGeom prst="rect">
              <a:avLst/>
            </a:prstGeom>
          </p:spPr>
        </p:pic>
      </p:grpSp>
      <p:sp>
        <p:nvSpPr>
          <p:cNvPr id="1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488997" y="2251237"/>
            <a:ext cx="4166007" cy="88931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ts val="2700"/>
              </a:lnSpc>
              <a:buNone/>
              <a:defRPr sz="2400" b="1" i="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Advisory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465118" y="3140551"/>
            <a:ext cx="6213764" cy="2031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Services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95" y="1087468"/>
            <a:ext cx="945000" cy="1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98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- Cost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488997" y="2251237"/>
            <a:ext cx="4166007" cy="889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700"/>
              </a:lnSpc>
              <a:buNone/>
              <a:defRPr sz="2400" b="1" i="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Cost management and quantity surveying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465118" y="3140551"/>
            <a:ext cx="6213764" cy="2043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Services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632809" y="1087468"/>
            <a:ext cx="3835522" cy="1079663"/>
            <a:chOff x="3432962" y="1304961"/>
            <a:chExt cx="5114029" cy="129559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797" y="1318590"/>
              <a:ext cx="1258668" cy="126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962" y="1304961"/>
              <a:ext cx="1260000" cy="126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991" y="1340557"/>
              <a:ext cx="1260000" cy="126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090" y="1645546"/>
              <a:ext cx="697063" cy="650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177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2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One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2647563"/>
          </a:xfrm>
          <a:prstGeom prst="rect">
            <a:avLst/>
          </a:prstGeom>
          <a:solidFill>
            <a:srgbClr val="B8BEC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49"/>
            <a:ext cx="9143998" cy="571864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201084"/>
            <a:ext cx="6329207" cy="1177917"/>
          </a:xfrm>
          <a:prstGeom prst="rect">
            <a:avLst/>
          </a:prstGeom>
        </p:spPr>
        <p:txBody>
          <a:bodyPr lIns="0" tIns="0" rIns="90000" anchor="t">
            <a:normAutofit/>
          </a:bodyPr>
          <a:lstStyle>
            <a:lvl1pPr algn="l">
              <a:lnSpc>
                <a:spcPct val="100000"/>
              </a:lnSpc>
              <a:defRPr sz="3000" b="1" i="0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93533" y="1074371"/>
            <a:ext cx="1966823" cy="1204629"/>
          </a:xfrm>
          <a:prstGeom prst="rect">
            <a:avLst/>
          </a:prstGeom>
        </p:spPr>
        <p:txBody>
          <a:bodyPr rIns="0" bIns="0" anchor="b" anchorCtr="0">
            <a:noAutofit/>
          </a:bodyPr>
          <a:lstStyle>
            <a:lvl1pPr marL="171446" marR="0" indent="-171446" algn="r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>
                <a:solidFill>
                  <a:srgbClr val="00245D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2pPr>
            <a:lvl3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3pPr>
            <a:lvl4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71446" marR="0" lvl="0" indent="-171446" algn="r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3659233" y="934597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9833" y="934597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1589001"/>
            <a:ext cx="6329207" cy="689999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800" cap="all" baseline="0">
                <a:solidFill>
                  <a:srgbClr val="00245D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7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Two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647563"/>
            <a:ext cx="9144000" cy="3067438"/>
          </a:xfrm>
          <a:prstGeom prst="rect">
            <a:avLst/>
          </a:prstGeom>
          <a:solidFill>
            <a:srgbClr val="B8BEC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2647563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71722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93533" y="1074373"/>
            <a:ext cx="1966823" cy="1204628"/>
          </a:xfrm>
          <a:prstGeom prst="rect">
            <a:avLst/>
          </a:prstGeom>
        </p:spPr>
        <p:txBody>
          <a:bodyPr rIns="0" bIns="0" anchor="b" anchorCtr="0">
            <a:noAutofit/>
          </a:bodyPr>
          <a:lstStyle>
            <a:lvl1pPr marL="171446" marR="0" indent="-171446" algn="r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2pPr>
            <a:lvl3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3pPr>
            <a:lvl4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71446" marR="0" lvl="0" indent="-171446" algn="r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3659233" y="934597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9833" y="934597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1589001"/>
            <a:ext cx="6329207" cy="689999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201084"/>
            <a:ext cx="6329207" cy="1177917"/>
          </a:xfrm>
          <a:prstGeom prst="rect">
            <a:avLst/>
          </a:prstGeom>
        </p:spPr>
        <p:txBody>
          <a:bodyPr lIns="0" tIns="0" rIns="90000" anchor="t">
            <a:normAutofit/>
          </a:bodyPr>
          <a:lstStyle>
            <a:lvl1pPr algn="l">
              <a:lnSpc>
                <a:spcPct val="100000"/>
              </a:lnSpc>
              <a:defRPr sz="3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148678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Three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4286"/>
          </a:xfrm>
          <a:prstGeom prst="rect">
            <a:avLst/>
          </a:prstGeom>
          <a:solidFill>
            <a:srgbClr val="0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-2935"/>
            <a:ext cx="9141714" cy="571722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93533" y="1074373"/>
            <a:ext cx="1966823" cy="1204628"/>
          </a:xfrm>
          <a:prstGeom prst="rect">
            <a:avLst/>
          </a:prstGeom>
        </p:spPr>
        <p:txBody>
          <a:bodyPr rIns="0" bIns="0" anchor="b" anchorCtr="0">
            <a:noAutofit/>
          </a:bodyPr>
          <a:lstStyle>
            <a:lvl1pPr marL="171446" marR="0" indent="-171446" algn="r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2pPr>
            <a:lvl3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3pPr>
            <a:lvl4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algn="r">
              <a:lnSpc>
                <a:spcPct val="100000"/>
              </a:lnSpc>
              <a:defRPr sz="135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71446" marR="0" lvl="0" indent="-171446" algn="r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3659233" y="934597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9833" y="934597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1589001"/>
            <a:ext cx="6329207" cy="689999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201084"/>
            <a:ext cx="6329207" cy="1177917"/>
          </a:xfrm>
          <a:prstGeom prst="rect">
            <a:avLst/>
          </a:prstGeom>
        </p:spPr>
        <p:txBody>
          <a:bodyPr lIns="0" tIns="0" rIns="90000" anchor="t">
            <a:normAutofit/>
          </a:bodyPr>
          <a:lstStyle>
            <a:lvl1pPr algn="l">
              <a:lnSpc>
                <a:spcPct val="100000"/>
              </a:lnSpc>
              <a:defRPr sz="3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1873978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21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765"/>
          <a:ext cx="1587" cy="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765"/>
                        <a:ext cx="1587" cy="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11060"/>
            <a:ext cx="78867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rgbClr val="00688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506848"/>
            <a:ext cx="30861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1646" y="5506848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3C5E356-CB75-E84A-A9C0-E31B878C5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7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3368" y="1169459"/>
            <a:ext cx="7582064" cy="3714750"/>
          </a:xfrm>
        </p:spPr>
        <p:txBody>
          <a:bodyPr tIns="0"/>
          <a:lstStyle>
            <a:lvl1pPr marL="342900" marR="0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3369" y="251356"/>
            <a:ext cx="6312694" cy="674797"/>
          </a:xfrm>
        </p:spPr>
        <p:txBody>
          <a:bodyPr lIns="0" tIns="0" anchor="t">
            <a:normAutofit/>
          </a:bodyPr>
          <a:lstStyle>
            <a:lvl1pPr>
              <a:lnSpc>
                <a:spcPct val="100000"/>
              </a:lnSpc>
              <a:defRPr sz="1800" b="1" cap="all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3" y="304273"/>
            <a:ext cx="994924" cy="4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1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3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EF5D-90E7-5042-9B5F-E09D045FAF5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0DA3-8A6E-3B40-8CAA-08776E3B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D80E-7219-4267-BD99-8EAE1CB2170E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A96C-4F66-48E2-87B0-5D364718B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7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82524" y="250430"/>
            <a:ext cx="8229600" cy="6769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/>
              </a:rPr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4159" y="1169985"/>
            <a:ext cx="8229600" cy="37716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57175" marR="0" lvl="0" indent="-257175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charset="0"/>
              <a:buChar char="▪︎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charset="0"/>
                <a:cs typeface="Arial" charset="0"/>
              </a:rPr>
              <a:t>Click to edit Master text styles</a:t>
            </a:r>
          </a:p>
          <a:p>
            <a:pPr marL="600067" marR="0" lvl="1" indent="-257175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charset="0"/>
                <a:cs typeface="Arial" charset="0"/>
              </a:rPr>
              <a:t>Second level</a:t>
            </a:r>
          </a:p>
          <a:p>
            <a:pPr marL="900095" marR="0" lvl="2" indent="-214313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cs typeface="Arial" charset="0"/>
              </a:rPr>
              <a:t>Third level</a:t>
            </a:r>
          </a:p>
          <a:p>
            <a:pPr marL="1242987" marR="0" lvl="3" indent="-214313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ppleSymbols" charset="0"/>
              <a:buChar char="≫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cs typeface="Arial" charset="0"/>
              </a:rPr>
              <a:t>Fourth level</a:t>
            </a:r>
          </a:p>
          <a:p>
            <a:pPr marL="1585879" marR="0" lvl="4" indent="-214313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charset="0"/>
              <a:buChar char="▪︎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cs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4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1800" b="0" kern="1200">
          <a:solidFill>
            <a:srgbClr val="0024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marR="0" indent="-257175" algn="l" defTabSz="685783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Tx/>
        <a:buFont typeface="LucidaGrande" charset="0"/>
        <a:buChar char="▪︎"/>
        <a:tabLst/>
        <a:defRPr sz="1800" kern="1200">
          <a:solidFill>
            <a:srgbClr val="0024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067" marR="0" indent="-257175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charset="0"/>
        <a:buChar char="•"/>
        <a:tabLst/>
        <a:defRPr sz="1500" kern="1200">
          <a:solidFill>
            <a:srgbClr val="0024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95" marR="0" indent="-214313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.AppleSystemUIFont" charset="-120"/>
        <a:buChar char="-"/>
        <a:tabLst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987" marR="0" indent="-214313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ppleSymbols" charset="0"/>
        <a:buChar char="≫"/>
        <a:tabLst/>
        <a:defRPr sz="12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879" marR="0" indent="-214313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LucidaGrande" charset="0"/>
        <a:buChar char="▪︎"/>
        <a:tabLst/>
        <a:defRPr sz="12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3644" y="251356"/>
            <a:ext cx="8282387" cy="674797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83644" y="1169459"/>
            <a:ext cx="8576712" cy="397801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16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sldNum="0"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1800" b="1" i="0" kern="1200" cap="all" baseline="0">
          <a:solidFill>
            <a:srgbClr val="00245D"/>
          </a:solidFill>
          <a:latin typeface="Arial" charset="0"/>
          <a:ea typeface="Arial" charset="0"/>
          <a:cs typeface="Arial" charset="0"/>
        </a:defRPr>
      </a:lvl1pPr>
    </p:titleStyle>
    <p:bodyStyle>
      <a:lvl1pPr marL="257175" indent="-257175" algn="l" defTabSz="685783" rtl="0" eaLnBrk="1" latinLnBrk="0" hangingPunct="1">
        <a:lnSpc>
          <a:spcPct val="100000"/>
        </a:lnSpc>
        <a:spcBef>
          <a:spcPts val="750"/>
        </a:spcBef>
        <a:buFont typeface="LucidaGrande" charset="0"/>
        <a:buChar char="▪︎"/>
        <a:defRPr sz="1800" kern="1200">
          <a:solidFill>
            <a:srgbClr val="00245D"/>
          </a:solidFill>
          <a:latin typeface="Arial" charset="0"/>
          <a:ea typeface="Arial" charset="0"/>
          <a:cs typeface="Arial" charset="0"/>
        </a:defRPr>
      </a:lvl1pPr>
      <a:lvl2pPr marL="600067" indent="-257175" algn="l" defTabSz="685783" rtl="0" eaLnBrk="1" latinLnBrk="0" hangingPunct="1">
        <a:lnSpc>
          <a:spcPct val="100000"/>
        </a:lnSpc>
        <a:spcBef>
          <a:spcPts val="375"/>
        </a:spcBef>
        <a:buFont typeface="Arial" charset="0"/>
        <a:buChar char="•"/>
        <a:defRPr sz="1500" kern="1200">
          <a:solidFill>
            <a:srgbClr val="00245D"/>
          </a:solidFill>
          <a:latin typeface="Arial" charset="0"/>
          <a:ea typeface="Arial" charset="0"/>
          <a:cs typeface="Arial" charset="0"/>
        </a:defRPr>
      </a:lvl2pPr>
      <a:lvl3pPr marL="900095" indent="-214313" algn="l" defTabSz="685783" rtl="0" eaLnBrk="1" latinLnBrk="0" hangingPunct="1">
        <a:lnSpc>
          <a:spcPct val="100000"/>
        </a:lnSpc>
        <a:spcBef>
          <a:spcPts val="375"/>
        </a:spcBef>
        <a:buFont typeface=".AppleSystemUIFont" charset="-120"/>
        <a:buChar char="-"/>
        <a:defRPr sz="1350" kern="1200" baseline="0">
          <a:solidFill>
            <a:srgbClr val="58595B"/>
          </a:solidFill>
          <a:latin typeface="Arial" charset="0"/>
          <a:ea typeface="Arial" charset="0"/>
          <a:cs typeface="Arial" charset="0"/>
        </a:defRPr>
      </a:lvl3pPr>
      <a:lvl4pPr marL="1242987" indent="-214313" algn="l" defTabSz="685783" rtl="0" eaLnBrk="1" latinLnBrk="0" hangingPunct="1">
        <a:lnSpc>
          <a:spcPct val="100000"/>
        </a:lnSpc>
        <a:spcBef>
          <a:spcPts val="375"/>
        </a:spcBef>
        <a:buFont typeface="AppleSymbols" charset="0"/>
        <a:buChar char="≫"/>
        <a:defRPr sz="1200" kern="1200" baseline="0">
          <a:solidFill>
            <a:srgbClr val="58595B"/>
          </a:solidFill>
          <a:latin typeface="Arial" charset="0"/>
          <a:ea typeface="Arial" charset="0"/>
          <a:cs typeface="Arial" charset="0"/>
        </a:defRPr>
      </a:lvl4pPr>
      <a:lvl5pPr marL="1585879" indent="-214313" algn="l" defTabSz="685783" rtl="0" eaLnBrk="1" latinLnBrk="0" hangingPunct="1">
        <a:lnSpc>
          <a:spcPct val="100000"/>
        </a:lnSpc>
        <a:spcBef>
          <a:spcPts val="375"/>
        </a:spcBef>
        <a:buFont typeface="LucidaGrande" charset="0"/>
        <a:buChar char="▪︎"/>
        <a:defRPr sz="1200" kern="1200" baseline="0">
          <a:solidFill>
            <a:srgbClr val="58595B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cid:image004.jpg@01D353D6.FD198050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952" y="2354807"/>
            <a:ext cx="8004048" cy="122502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/>
                <a:cs typeface="Century Gothic"/>
              </a:rPr>
              <a:t>Procuring for Whole Life Value:</a:t>
            </a:r>
            <a:br>
              <a:rPr lang="en-US" dirty="0">
                <a:latin typeface="Century Gothic"/>
                <a:cs typeface="Century Gothic"/>
              </a:rPr>
            </a:br>
            <a:r>
              <a:rPr lang="en-US" sz="3600" dirty="0">
                <a:latin typeface="Century Gothic"/>
                <a:cs typeface="Century Gothic"/>
              </a:rPr>
              <a:t>how do we effect real change?</a:t>
            </a:r>
            <a:br>
              <a:rPr lang="en-US" sz="3600" dirty="0">
                <a:latin typeface="Century Gothic"/>
                <a:cs typeface="Century Gothic"/>
              </a:rPr>
            </a:br>
            <a:br>
              <a:rPr lang="en-US" sz="36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952" y="3376361"/>
            <a:ext cx="8004048" cy="14605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16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 October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9952" y="700309"/>
            <a:ext cx="8004048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/>
                <a:cs typeface="Century Gothic"/>
              </a:rPr>
              <a:t>Edge Debate 85</a:t>
            </a:r>
          </a:p>
        </p:txBody>
      </p:sp>
      <p:pic>
        <p:nvPicPr>
          <p:cNvPr id="6" name="Picture 5" descr="Edge_logo_WhiteOn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3252" y="3711809"/>
            <a:ext cx="2886456" cy="1139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-1"/>
            <a:ext cx="1139953" cy="2916000"/>
          </a:xfrm>
          <a:prstGeom prst="rect">
            <a:avLst/>
          </a:prstGeom>
          <a:solidFill>
            <a:srgbClr val="AC2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85" y="3180096"/>
            <a:ext cx="1657985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E767A7-7413-418C-8044-988BC0B01F7D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155122" y="1119288"/>
          <a:ext cx="8746332" cy="4069930"/>
        </p:xfrm>
        <a:graphic>
          <a:graphicData uri="http://schemas.openxmlformats.org/drawingml/2006/table">
            <a:tbl>
              <a:tblPr/>
              <a:tblGrid>
                <a:gridCol w="489857">
                  <a:extLst>
                    <a:ext uri="{9D8B030D-6E8A-4147-A177-3AD203B41FA5}">
                      <a16:colId xmlns:a16="http://schemas.microsoft.com/office/drawing/2014/main" val="1106717925"/>
                    </a:ext>
                  </a:extLst>
                </a:gridCol>
                <a:gridCol w="1496446">
                  <a:extLst>
                    <a:ext uri="{9D8B030D-6E8A-4147-A177-3AD203B41FA5}">
                      <a16:colId xmlns:a16="http://schemas.microsoft.com/office/drawing/2014/main" val="3209714796"/>
                    </a:ext>
                  </a:extLst>
                </a:gridCol>
                <a:gridCol w="1118507">
                  <a:extLst>
                    <a:ext uri="{9D8B030D-6E8A-4147-A177-3AD203B41FA5}">
                      <a16:colId xmlns:a16="http://schemas.microsoft.com/office/drawing/2014/main" val="3951061141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89956079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46431221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3672717687"/>
                    </a:ext>
                  </a:extLst>
                </a:gridCol>
                <a:gridCol w="677636">
                  <a:extLst>
                    <a:ext uri="{9D8B030D-6E8A-4147-A177-3AD203B41FA5}">
                      <a16:colId xmlns:a16="http://schemas.microsoft.com/office/drawing/2014/main" val="3073222300"/>
                    </a:ext>
                  </a:extLst>
                </a:gridCol>
                <a:gridCol w="569119">
                  <a:extLst>
                    <a:ext uri="{9D8B030D-6E8A-4147-A177-3AD203B41FA5}">
                      <a16:colId xmlns:a16="http://schemas.microsoft.com/office/drawing/2014/main" val="2002665941"/>
                    </a:ext>
                  </a:extLst>
                </a:gridCol>
                <a:gridCol w="669472">
                  <a:extLst>
                    <a:ext uri="{9D8B030D-6E8A-4147-A177-3AD203B41FA5}">
                      <a16:colId xmlns:a16="http://schemas.microsoft.com/office/drawing/2014/main" val="2691242644"/>
                    </a:ext>
                  </a:extLst>
                </a:gridCol>
                <a:gridCol w="1439295">
                  <a:extLst>
                    <a:ext uri="{9D8B030D-6E8A-4147-A177-3AD203B41FA5}">
                      <a16:colId xmlns:a16="http://schemas.microsoft.com/office/drawing/2014/main" val="4237612934"/>
                    </a:ext>
                  </a:extLst>
                </a:gridCol>
              </a:tblGrid>
              <a:tr h="3229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VALUE ELEMENTS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4296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Ref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Question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How can the design/ construction process influence this?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What is the Cost driver?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£,000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When do we measure the Cost/Value Metric?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 we have a Value Metric?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Value?</a:t>
                      </a:r>
                    </a:p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£,000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Incentive / Penalty 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Comments 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47656"/>
                  </a:ext>
                </a:extLst>
              </a:tr>
              <a:tr h="3180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WHOLE LIFE VALUE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0828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Outcome Metrics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67185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will the measure of success by when the asset/building is in use?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824602"/>
                  </a:ext>
                </a:extLst>
              </a:tr>
              <a:tr h="19888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1.1.1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Educational performance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 developed from case-studies and best practice of what worked in the past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Extra-over cost compared to a school which is simply compliant with current standards and guidance. Say - 10% additional design cost but no extra construction cost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£400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- during the design period, at tender and PC. Value would be after 5 years.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GMCA - saving to the treasury per pupil per year.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£1,966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Designer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Improved educational attainment can be valued - this would have to be measured over the full 5 year period. How much could be put down to good design and how much would be to do with teaching and management? Would also need original base-line attainment for a school in that area with that demographic.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46233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BF9E63C-C669-45D0-97BE-E2F97281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value</a:t>
            </a:r>
          </a:p>
        </p:txBody>
      </p:sp>
    </p:spTree>
    <p:extLst>
      <p:ext uri="{BB962C8B-B14F-4D97-AF65-F5344CB8AC3E}">
        <p14:creationId xmlns:p14="http://schemas.microsoft.com/office/powerpoint/2010/main" val="412870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076" y="2303488"/>
            <a:ext cx="7373923" cy="1225021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dirty="0">
                <a:latin typeface="Century Gothic"/>
                <a:cs typeface="Century Gothic"/>
              </a:rPr>
              <a:t>Louise </a:t>
            </a:r>
            <a:r>
              <a:rPr lang="en-US" sz="2400" b="1" dirty="0" err="1">
                <a:latin typeface="Century Gothic"/>
                <a:cs typeface="Century Gothic"/>
              </a:rPr>
              <a:t>Lado</a:t>
            </a:r>
            <a:r>
              <a:rPr lang="en-US" sz="2400" b="1" dirty="0">
                <a:latin typeface="Century Gothic"/>
                <a:cs typeface="Century Gothic"/>
              </a:rPr>
              <a:t>-Byrnes</a:t>
            </a: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Edge_logo_WhiteOn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3252" y="3711809"/>
            <a:ext cx="2886456" cy="1139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-1"/>
            <a:ext cx="1139953" cy="2916000"/>
          </a:xfrm>
          <a:prstGeom prst="rect">
            <a:avLst/>
          </a:prstGeom>
          <a:solidFill>
            <a:srgbClr val="AC2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076" y="2303488"/>
            <a:ext cx="7373923" cy="1225021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dirty="0">
                <a:latin typeface="Century Gothic"/>
                <a:cs typeface="Century Gothic"/>
              </a:rPr>
              <a:t>Kevin Murray</a:t>
            </a: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Edge_logo_WhiteOn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3252" y="3711809"/>
            <a:ext cx="2886456" cy="1139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-1"/>
            <a:ext cx="1139953" cy="2916000"/>
          </a:xfrm>
          <a:prstGeom prst="rect">
            <a:avLst/>
          </a:prstGeom>
          <a:solidFill>
            <a:srgbClr val="AC2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2" y="5238237"/>
            <a:ext cx="2133598" cy="304269"/>
          </a:xfrm>
        </p:spPr>
        <p:txBody>
          <a:bodyPr/>
          <a:lstStyle/>
          <a:p>
            <a:pPr defTabSz="685800">
              <a:buClr>
                <a:srgbClr val="888888"/>
              </a:buClr>
              <a:buSzPct val="25000"/>
            </a:pPr>
            <a:fld id="{00000000-1234-1234-1234-123412341234}" type="slidenum">
              <a:rPr lang="en-GB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defTabSz="685800">
                <a:buClr>
                  <a:srgbClr val="888888"/>
                </a:buClr>
                <a:buSzPct val="25000"/>
              </a:pPr>
              <a:t>13</a:t>
            </a:fld>
            <a:endParaRPr lang="en-GB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6;p13"/>
          <p:cNvSpPr/>
          <p:nvPr/>
        </p:nvSpPr>
        <p:spPr>
          <a:xfrm>
            <a:off x="5376673" y="1349657"/>
            <a:ext cx="3588019" cy="38885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 algn="just" defTabSz="685800">
              <a:lnSpc>
                <a:spcPct val="70000"/>
              </a:lnSpc>
              <a:buClr>
                <a:prstClr val="black"/>
              </a:buClr>
              <a:buSzPts val="1020"/>
              <a:buFont typeface="Arial"/>
              <a:buChar char="•"/>
            </a:pPr>
            <a:endParaRPr lang="en-GB"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171450" indent="-171450" algn="just" defTabSz="685800">
              <a:lnSpc>
                <a:spcPct val="70000"/>
              </a:lnSpc>
              <a:buClr>
                <a:prstClr val="black"/>
              </a:buClr>
              <a:buSzPts val="1020"/>
              <a:buFont typeface="Arial"/>
              <a:buChar char="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Complete asset lifecycle for built asset requirements –enables whole life assessments to be made and drive improved value for money for the tax payer</a:t>
            </a:r>
            <a:endParaRPr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Arial"/>
              <a:buChar char="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The utilisation of a framework alliance approach</a:t>
            </a:r>
            <a:endParaRPr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333375" lvl="1" indent="-133350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Noto Sans Symbols"/>
              <a:buChar char="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To harness harness the collective skills and experience of appointed supplier to drive innovation and </a:t>
            </a:r>
            <a:r>
              <a:rPr lang="en-GB" sz="1000" dirty="0" err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vfm</a:t>
            </a:r>
            <a:endParaRPr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333375" lvl="1" indent="-133350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Noto Sans Symbols"/>
              <a:buChar char="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to support a more structured approach to the commissioning and delivery of requirements</a:t>
            </a:r>
            <a:endParaRPr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Arial"/>
              <a:buChar char="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Reduce the number of routes to service the spend - demand is channelled, </a:t>
            </a:r>
            <a:r>
              <a:rPr lang="en-GB" sz="1000" dirty="0" err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vfm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leveraged, consistent terms and conditions, cost to serve reduced</a:t>
            </a:r>
            <a:endParaRPr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200025" lvl="1" indent="-200025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Arial"/>
              <a:buChar char="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More data on suppliers across public sector users</a:t>
            </a:r>
            <a:endParaRPr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333375" lvl="2" indent="-133350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Noto Sans Symbols"/>
              <a:buChar char="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Better management information and asset records will support the development of Intelligent Client Functions</a:t>
            </a:r>
            <a:endParaRPr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328613" lvl="2" indent="-128588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Noto Sans Symbols"/>
              <a:buChar char="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Improved supplier oversight to enable earlier corrective action</a:t>
            </a:r>
            <a:endParaRPr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  <a:buFont typeface="Arial"/>
              <a:buChar char="•"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Support implementation and measurement of government policy and construction strategies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sym typeface="Calibri"/>
              </a:rPr>
              <a:t> - 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help the IPA to measure success (e.g. SMEs, fair payment, social value) and to indicate where re-calibration and/or further targeted support to CG is required </a:t>
            </a:r>
            <a:endParaRPr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algn="just" defTabSz="685800">
              <a:lnSpc>
                <a:spcPct val="80000"/>
              </a:lnSpc>
            </a:pPr>
            <a:endParaRPr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128588" indent="-128588" algn="just" defTabSz="685800">
              <a:lnSpc>
                <a:spcPct val="80000"/>
              </a:lnSpc>
              <a:buClr>
                <a:srgbClr val="222222"/>
              </a:buClr>
              <a:buSzPts val="1020"/>
              <a:buFont typeface="Arial"/>
              <a:buChar char="•"/>
            </a:pPr>
            <a:r>
              <a:rPr lang="en-GB" sz="1000" dirty="0">
                <a:solidFill>
                  <a:srgbClr val="222222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Drive </a:t>
            </a:r>
            <a:r>
              <a:rPr lang="en-GB" sz="1000" dirty="0" err="1">
                <a:solidFill>
                  <a:srgbClr val="222222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vfm</a:t>
            </a:r>
            <a:r>
              <a:rPr lang="en-GB" sz="1000" dirty="0">
                <a:solidFill>
                  <a:srgbClr val="222222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for the taxpayer from the synergies that will derive from closer working between contracting authorities, construction consultants engaged by CG/WPS, contractors appointed to the framework and their supply chain</a:t>
            </a:r>
            <a:endParaRPr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128588" indent="-80009" algn="just" defTabSz="685800">
              <a:lnSpc>
                <a:spcPct val="80000"/>
              </a:lnSpc>
              <a:buClr>
                <a:prstClr val="black"/>
              </a:buClr>
              <a:buSzPts val="1020"/>
            </a:pPr>
            <a:endParaRPr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171450" indent="-122873" algn="just" defTabSz="685800">
              <a:lnSpc>
                <a:spcPct val="70000"/>
              </a:lnSpc>
              <a:spcBef>
                <a:spcPts val="750"/>
              </a:spcBef>
              <a:buClr>
                <a:prstClr val="black"/>
              </a:buClr>
              <a:buSzPts val="1020"/>
            </a:pPr>
            <a:endParaRPr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2247" y="1188566"/>
            <a:ext cx="1173938" cy="39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169925" y="2519996"/>
            <a:ext cx="1323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900" b="1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DRIVERS FOR </a:t>
            </a:r>
          </a:p>
          <a:p>
            <a:pPr defTabSz="685800"/>
            <a:r>
              <a:rPr lang="en-US" sz="900" b="1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CHANGE: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sz="900" b="1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1. Consolidation</a:t>
            </a:r>
          </a:p>
          <a:p>
            <a:pPr defTabSz="685800"/>
            <a:r>
              <a:rPr lang="en-US" sz="900" b="1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2. Efficiency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900" b="1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3. Policy</a:t>
            </a:r>
          </a:p>
          <a:p>
            <a:pPr defTabSz="685800"/>
            <a:r>
              <a:rPr lang="en-US" sz="900" b="1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4. Capability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900" b="1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5. Transparency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900" b="1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6. Risk</a:t>
            </a:r>
            <a:endParaRPr lang="en-GB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Google Shape;91;p13"/>
          <p:cNvSpPr txBox="1">
            <a:spLocks/>
          </p:cNvSpPr>
          <p:nvPr/>
        </p:nvSpPr>
        <p:spPr bwMode="auto">
          <a:xfrm>
            <a:off x="2002994" y="1349656"/>
            <a:ext cx="2022075" cy="38885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>
            <a:lvl1pPr marL="0" marR="0" lvl="0" indent="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 fontAlgn="base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 fontAlgn="base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 fontAlgn="base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 fontAlgn="base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just" defTabSz="685800">
              <a:lnSpc>
                <a:spcPct val="80000"/>
              </a:lnSpc>
              <a:spcAft>
                <a:spcPts val="0"/>
              </a:spcAft>
              <a:buClr>
                <a:prstClr val="black"/>
              </a:buClr>
              <a:buSzPts val="1017"/>
              <a:buFont typeface="Arial"/>
              <a:buChar char="•"/>
            </a:pPr>
            <a:endParaRPr lang="en-US" sz="1100" kern="0" dirty="0">
              <a:solidFill>
                <a:prstClr val="black"/>
              </a:solidFill>
              <a:sym typeface="Calibri"/>
            </a:endParaRPr>
          </a:p>
          <a:p>
            <a:pPr marL="171450" indent="-171450" algn="just" defTabSz="685800">
              <a:lnSpc>
                <a:spcPct val="80000"/>
              </a:lnSpc>
              <a:spcAft>
                <a:spcPts val="0"/>
              </a:spcAft>
              <a:buClr>
                <a:prstClr val="black"/>
              </a:buClr>
              <a:buSzPts val="1017"/>
              <a:buFont typeface="Arial"/>
              <a:buChar char="•"/>
            </a:pP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Circa 25 CG and PBO frameworks, 8,000+ WPS Contracts</a:t>
            </a:r>
            <a:r>
              <a:rPr lang="en-US" sz="10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and individual OJEUs service the spend.  Leading to disaggregated spend , there is a lack of commercial leverage, different terms and conditions, costs to service are high (market and public sector)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defTabSz="68580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Pts val="1017"/>
              <a:buFont typeface="Arial"/>
              <a:buChar char="•"/>
            </a:pP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Supplier failure – Carillion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defTabSz="68580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Pts val="1017"/>
              <a:buFont typeface="Arial"/>
              <a:buChar char="•"/>
            </a:pP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Construction is an occasional buy for some WPS </a:t>
            </a:r>
            <a:r>
              <a:rPr lang="en-US" sz="1000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organisations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defTabSz="68580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Pts val="1017"/>
              <a:buFont typeface="Arial"/>
              <a:buChar char="•"/>
            </a:pP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There is poor supplier oversight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defTabSz="68580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Pts val="1017"/>
              <a:buFont typeface="Arial"/>
              <a:buChar char="•"/>
            </a:pP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There are poor practices, poor asset records and some </a:t>
            </a:r>
            <a:r>
              <a:rPr lang="en-US" sz="1000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organisations</a:t>
            </a: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are ill equipped to procure construction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defTabSz="68580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Pts val="1017"/>
              <a:buFont typeface="Arial"/>
              <a:buChar char="•"/>
            </a:pPr>
            <a:r>
              <a:rPr lang="en-US" sz="1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There is an absence of MI to gauge compliance and drive </a:t>
            </a: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improvement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18586" algn="just" defTabSz="68580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Pts val="1110"/>
            </a:pPr>
            <a:r>
              <a:rPr lang="en-US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* further work needed to identify the scale of contracting within WPS</a:t>
            </a: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79308" y="1355016"/>
            <a:ext cx="1584965" cy="38832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ts val="1017"/>
              <a:buFont typeface="Arial"/>
              <a:buChar char="•"/>
            </a:pPr>
            <a:endParaRPr lang="en-GB"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71450" indent="-17145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ts val="1017"/>
              <a:buFont typeface="Arial"/>
              <a:buChar char="•"/>
            </a:pPr>
            <a:r>
              <a:rPr lang="en-GB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public sector is the largest single client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17"/>
              <a:buFont typeface="Arial"/>
              <a:buChar char="•"/>
            </a:pPr>
            <a:r>
              <a:rPr lang="en-GB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Addressable spend – circa £30bn per annum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17"/>
              <a:buFont typeface="Arial"/>
              <a:buChar char="•"/>
            </a:pPr>
            <a:r>
              <a:rPr lang="en-GB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Government policy and government construction strategy drivers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17"/>
              <a:buFont typeface="Arial"/>
              <a:buChar char="•"/>
            </a:pPr>
            <a:r>
              <a:rPr lang="en-GB" sz="1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This first generation CCS Construction Framework - Forecast spend up to 2022 circa </a:t>
            </a:r>
            <a:r>
              <a:rPr lang="en-GB" sz="1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£3.25bn</a:t>
            </a:r>
            <a:endParaRPr sz="1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71450" indent="-118586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10"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Google Shape;92;p13"/>
          <p:cNvSpPr txBox="1">
            <a:spLocks noGrp="1"/>
          </p:cNvSpPr>
          <p:nvPr>
            <p:ph type="body" idx="1"/>
          </p:nvPr>
        </p:nvSpPr>
        <p:spPr>
          <a:xfrm>
            <a:off x="185868" y="958728"/>
            <a:ext cx="1424230" cy="5314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SzPts val="1400"/>
            </a:pPr>
            <a:r>
              <a:rPr lang="en-GB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Opportunity</a:t>
            </a:r>
            <a:endParaRPr sz="1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13"/>
          <p:cNvSpPr txBox="1"/>
          <p:nvPr/>
        </p:nvSpPr>
        <p:spPr>
          <a:xfrm>
            <a:off x="2006875" y="1022693"/>
            <a:ext cx="1335483" cy="4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lnSpc>
                <a:spcPct val="90000"/>
              </a:lnSpc>
              <a:buClr>
                <a:srgbClr val="0070C0"/>
              </a:buClr>
              <a:buSzPts val="1400"/>
            </a:pPr>
            <a:r>
              <a:rPr lang="en-GB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Issue</a:t>
            </a:r>
            <a:endParaRPr sz="1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SzPts val="1400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CCS Offering to support Procuring for Value</a:t>
            </a:r>
            <a:endParaRPr sz="21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3;p13"/>
          <p:cNvSpPr txBox="1"/>
          <p:nvPr/>
        </p:nvSpPr>
        <p:spPr>
          <a:xfrm>
            <a:off x="5376673" y="1018820"/>
            <a:ext cx="1335483" cy="4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lnSpc>
                <a:spcPct val="90000"/>
              </a:lnSpc>
              <a:buClr>
                <a:srgbClr val="0070C0"/>
              </a:buClr>
              <a:buSzPts val="1400"/>
            </a:pPr>
            <a:r>
              <a:rPr lang="en-GB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Outcome</a:t>
            </a:r>
            <a:endParaRPr sz="1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26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68"/>
          <p:cNvSpPr/>
          <p:nvPr/>
        </p:nvSpPr>
        <p:spPr>
          <a:xfrm>
            <a:off x="1681717" y="4101205"/>
            <a:ext cx="657495" cy="3047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Services</a:t>
            </a:r>
          </a:p>
        </p:txBody>
      </p:sp>
      <p:sp>
        <p:nvSpPr>
          <p:cNvPr id="8" name="Shape 869"/>
          <p:cNvSpPr/>
          <p:nvPr/>
        </p:nvSpPr>
        <p:spPr>
          <a:xfrm>
            <a:off x="1271688" y="4102450"/>
            <a:ext cx="372695" cy="30231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525" dirty="0">
                <a:solidFill>
                  <a:prstClr val="white"/>
                </a:solidFill>
                <a:latin typeface="Calibri" panose="020F0502020204030204"/>
              </a:rPr>
              <a:t>£225m - £400m per annum</a:t>
            </a:r>
          </a:p>
        </p:txBody>
      </p:sp>
      <p:sp>
        <p:nvSpPr>
          <p:cNvPr id="9" name="Shape 870"/>
          <p:cNvSpPr txBox="1"/>
          <p:nvPr/>
        </p:nvSpPr>
        <p:spPr>
          <a:xfrm>
            <a:off x="3039030" y="3175991"/>
            <a:ext cx="1943893" cy="64495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394">
              <a:solidFill>
                <a:srgbClr val="666662"/>
              </a:solidFill>
              <a:latin typeface="Calibri" panose="020F0502020204030204"/>
            </a:endParaRPr>
          </a:p>
        </p:txBody>
      </p:sp>
      <p:grpSp>
        <p:nvGrpSpPr>
          <p:cNvPr id="10" name="Shape 872"/>
          <p:cNvGrpSpPr/>
          <p:nvPr/>
        </p:nvGrpSpPr>
        <p:grpSpPr>
          <a:xfrm>
            <a:off x="2367437" y="1300727"/>
            <a:ext cx="4374237" cy="3691247"/>
            <a:chOff x="1722500" y="1964374"/>
            <a:chExt cx="5872860" cy="1595925"/>
          </a:xfrm>
        </p:grpSpPr>
        <p:sp>
          <p:nvSpPr>
            <p:cNvPr id="11" name="Shape 873"/>
            <p:cNvSpPr/>
            <p:nvPr/>
          </p:nvSpPr>
          <p:spPr>
            <a:xfrm>
              <a:off x="3008255" y="1968668"/>
              <a:ext cx="562086" cy="186908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19/20</a:t>
              </a:r>
            </a:p>
          </p:txBody>
        </p:sp>
        <p:sp>
          <p:nvSpPr>
            <p:cNvPr id="12" name="Shape 874"/>
            <p:cNvSpPr/>
            <p:nvPr/>
          </p:nvSpPr>
          <p:spPr>
            <a:xfrm>
              <a:off x="3672678" y="1968668"/>
              <a:ext cx="595832" cy="186908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20/21</a:t>
              </a:r>
            </a:p>
          </p:txBody>
        </p:sp>
        <p:sp>
          <p:nvSpPr>
            <p:cNvPr id="13" name="Shape 875"/>
            <p:cNvSpPr/>
            <p:nvPr/>
          </p:nvSpPr>
          <p:spPr>
            <a:xfrm>
              <a:off x="4352644" y="1968668"/>
              <a:ext cx="569034" cy="187900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21/22</a:t>
              </a:r>
            </a:p>
          </p:txBody>
        </p:sp>
        <p:sp>
          <p:nvSpPr>
            <p:cNvPr id="14" name="Shape 876"/>
            <p:cNvSpPr/>
            <p:nvPr/>
          </p:nvSpPr>
          <p:spPr>
            <a:xfrm>
              <a:off x="1722500" y="1966228"/>
              <a:ext cx="538955" cy="186908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17/18</a:t>
              </a:r>
            </a:p>
          </p:txBody>
        </p:sp>
        <p:sp>
          <p:nvSpPr>
            <p:cNvPr id="15" name="Shape 877"/>
            <p:cNvSpPr/>
            <p:nvPr/>
          </p:nvSpPr>
          <p:spPr>
            <a:xfrm>
              <a:off x="2371450" y="1968668"/>
              <a:ext cx="538954" cy="186908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18/19</a:t>
              </a:r>
            </a:p>
          </p:txBody>
        </p:sp>
        <p:sp>
          <p:nvSpPr>
            <p:cNvPr id="16" name="Shape 878"/>
            <p:cNvSpPr/>
            <p:nvPr/>
          </p:nvSpPr>
          <p:spPr>
            <a:xfrm>
              <a:off x="1722500" y="2283039"/>
              <a:ext cx="522948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Shape 879"/>
            <p:cNvSpPr/>
            <p:nvPr/>
          </p:nvSpPr>
          <p:spPr>
            <a:xfrm>
              <a:off x="2330078" y="2280380"/>
              <a:ext cx="529069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Shape 880"/>
            <p:cNvSpPr/>
            <p:nvPr/>
          </p:nvSpPr>
          <p:spPr>
            <a:xfrm>
              <a:off x="2993028" y="2283039"/>
              <a:ext cx="574364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Shape 881"/>
            <p:cNvSpPr/>
            <p:nvPr/>
          </p:nvSpPr>
          <p:spPr>
            <a:xfrm>
              <a:off x="3693899" y="2280380"/>
              <a:ext cx="574611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Shape 882"/>
            <p:cNvSpPr/>
            <p:nvPr/>
          </p:nvSpPr>
          <p:spPr>
            <a:xfrm>
              <a:off x="4427915" y="2278724"/>
              <a:ext cx="483119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Shape 883"/>
            <p:cNvSpPr/>
            <p:nvPr/>
          </p:nvSpPr>
          <p:spPr>
            <a:xfrm>
              <a:off x="5673309" y="1968668"/>
              <a:ext cx="565661" cy="191308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23/24</a:t>
              </a:r>
            </a:p>
          </p:txBody>
        </p:sp>
        <p:sp>
          <p:nvSpPr>
            <p:cNvPr id="22" name="Shape 884"/>
            <p:cNvSpPr/>
            <p:nvPr/>
          </p:nvSpPr>
          <p:spPr>
            <a:xfrm>
              <a:off x="6345002" y="1964374"/>
              <a:ext cx="592291" cy="194698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24/25</a:t>
              </a:r>
            </a:p>
          </p:txBody>
        </p:sp>
        <p:sp>
          <p:nvSpPr>
            <p:cNvPr id="23" name="Shape 885"/>
            <p:cNvSpPr/>
            <p:nvPr/>
          </p:nvSpPr>
          <p:spPr>
            <a:xfrm>
              <a:off x="7022750" y="1968668"/>
              <a:ext cx="572610" cy="192844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26/27</a:t>
              </a:r>
            </a:p>
          </p:txBody>
        </p:sp>
        <p:sp>
          <p:nvSpPr>
            <p:cNvPr id="24" name="Shape 886"/>
            <p:cNvSpPr/>
            <p:nvPr/>
          </p:nvSpPr>
          <p:spPr>
            <a:xfrm>
              <a:off x="5013371" y="1968668"/>
              <a:ext cx="580000" cy="189348"/>
            </a:xfrm>
            <a:prstGeom prst="rect">
              <a:avLst/>
            </a:prstGeom>
            <a:solidFill>
              <a:srgbClr val="303132"/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prstClr val="white"/>
                </a:buClr>
                <a:buSzPct val="25000"/>
              </a:pPr>
              <a:r>
                <a:rPr lang="en-GB" sz="82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22/23</a:t>
              </a:r>
            </a:p>
          </p:txBody>
        </p:sp>
        <p:sp>
          <p:nvSpPr>
            <p:cNvPr id="25" name="Shape 887"/>
            <p:cNvSpPr/>
            <p:nvPr/>
          </p:nvSpPr>
          <p:spPr>
            <a:xfrm>
              <a:off x="5031724" y="2283039"/>
              <a:ext cx="531619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Shape 888"/>
            <p:cNvSpPr/>
            <p:nvPr/>
          </p:nvSpPr>
          <p:spPr>
            <a:xfrm>
              <a:off x="5699234" y="2278302"/>
              <a:ext cx="544829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Shape 889"/>
            <p:cNvSpPr/>
            <p:nvPr/>
          </p:nvSpPr>
          <p:spPr>
            <a:xfrm>
              <a:off x="6378666" y="2275035"/>
              <a:ext cx="558627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Shape 890"/>
            <p:cNvSpPr/>
            <p:nvPr/>
          </p:nvSpPr>
          <p:spPr>
            <a:xfrm>
              <a:off x="7081166" y="2276258"/>
              <a:ext cx="510259" cy="1277260"/>
            </a:xfrm>
            <a:prstGeom prst="rect">
              <a:avLst/>
            </a:prstGeom>
            <a:solidFill>
              <a:srgbClr val="D8D8D8">
                <a:alpha val="38823"/>
              </a:srgbClr>
            </a:solidFill>
            <a:ln>
              <a:noFill/>
            </a:ln>
          </p:spPr>
          <p:txBody>
            <a:bodyPr lIns="51427" tIns="25706" rIns="51427" bIns="25706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50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Shape 893"/>
          <p:cNvSpPr/>
          <p:nvPr/>
        </p:nvSpPr>
        <p:spPr>
          <a:xfrm>
            <a:off x="2438517" y="2869896"/>
            <a:ext cx="787085" cy="290397"/>
          </a:xfrm>
          <a:prstGeom prst="homePlate">
            <a:avLst>
              <a:gd name="adj" fmla="val 112485"/>
            </a:avLst>
          </a:prstGeom>
          <a:solidFill>
            <a:srgbClr val="3EA88F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675" b="1" dirty="0">
                <a:solidFill>
                  <a:prstClr val="white"/>
                </a:solidFill>
                <a:latin typeface="Calibri" panose="020F0502020204030204"/>
              </a:rPr>
              <a:t>Standard Frameworks</a:t>
            </a:r>
          </a:p>
        </p:txBody>
      </p:sp>
      <p:cxnSp>
        <p:nvCxnSpPr>
          <p:cNvPr id="32" name="Shape 894"/>
          <p:cNvCxnSpPr/>
          <p:nvPr/>
        </p:nvCxnSpPr>
        <p:spPr>
          <a:xfrm>
            <a:off x="2584028" y="1982339"/>
            <a:ext cx="0" cy="283305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Shape 896"/>
          <p:cNvSpPr/>
          <p:nvPr/>
        </p:nvSpPr>
        <p:spPr>
          <a:xfrm>
            <a:off x="1648438" y="3277928"/>
            <a:ext cx="714812" cy="300363"/>
          </a:xfrm>
          <a:prstGeom prst="rect">
            <a:avLst/>
          </a:prstGeom>
          <a:solidFill>
            <a:srgbClr val="316A02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Off Site Construction</a:t>
            </a:r>
          </a:p>
        </p:txBody>
      </p:sp>
      <p:sp>
        <p:nvSpPr>
          <p:cNvPr id="35" name="Shape 897"/>
          <p:cNvSpPr/>
          <p:nvPr/>
        </p:nvSpPr>
        <p:spPr>
          <a:xfrm>
            <a:off x="1292265" y="3286324"/>
            <a:ext cx="337279" cy="29776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525" dirty="0">
                <a:solidFill>
                  <a:prstClr val="white"/>
                </a:solidFill>
                <a:latin typeface="Calibri" panose="020F0502020204030204"/>
              </a:rPr>
              <a:t>£6m per annum</a:t>
            </a:r>
          </a:p>
        </p:txBody>
      </p:sp>
      <p:sp>
        <p:nvSpPr>
          <p:cNvPr id="41" name="Shape 903"/>
          <p:cNvSpPr/>
          <p:nvPr/>
        </p:nvSpPr>
        <p:spPr>
          <a:xfrm>
            <a:off x="4279243" y="4371242"/>
            <a:ext cx="1764544" cy="307861"/>
          </a:xfrm>
          <a:prstGeom prst="homePlate">
            <a:avLst>
              <a:gd name="adj" fmla="val 112485"/>
            </a:avLst>
          </a:prstGeom>
          <a:solidFill>
            <a:srgbClr val="00206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675" b="1" dirty="0">
                <a:solidFill>
                  <a:prstClr val="white"/>
                </a:solidFill>
                <a:latin typeface="Calibri" panose="020F0502020204030204"/>
              </a:rPr>
              <a:t>Best in class agreements</a:t>
            </a:r>
          </a:p>
        </p:txBody>
      </p:sp>
      <p:sp>
        <p:nvSpPr>
          <p:cNvPr id="45" name="Shape 907"/>
          <p:cNvSpPr/>
          <p:nvPr/>
        </p:nvSpPr>
        <p:spPr>
          <a:xfrm>
            <a:off x="1680124" y="4746677"/>
            <a:ext cx="659088" cy="290630"/>
          </a:xfrm>
          <a:prstGeom prst="rect">
            <a:avLst/>
          </a:prstGeom>
          <a:solidFill>
            <a:srgbClr val="B5315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Fit Out</a:t>
            </a:r>
          </a:p>
        </p:txBody>
      </p:sp>
      <p:sp>
        <p:nvSpPr>
          <p:cNvPr id="46" name="Shape 908"/>
          <p:cNvSpPr/>
          <p:nvPr/>
        </p:nvSpPr>
        <p:spPr>
          <a:xfrm>
            <a:off x="1292265" y="4749420"/>
            <a:ext cx="355397" cy="29063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525" dirty="0">
                <a:solidFill>
                  <a:prstClr val="white"/>
                </a:solidFill>
                <a:latin typeface="Calibri" panose="020F0502020204030204"/>
              </a:rPr>
              <a:t>£ per annum</a:t>
            </a:r>
          </a:p>
        </p:txBody>
      </p:sp>
      <p:sp>
        <p:nvSpPr>
          <p:cNvPr id="47" name="Shape 909"/>
          <p:cNvSpPr/>
          <p:nvPr/>
        </p:nvSpPr>
        <p:spPr>
          <a:xfrm>
            <a:off x="1652279" y="3660046"/>
            <a:ext cx="700188" cy="3069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dirty="0">
                <a:solidFill>
                  <a:prstClr val="white"/>
                </a:solidFill>
                <a:latin typeface="Calibri" panose="020F0502020204030204" pitchFamily="34" charset="0"/>
              </a:rPr>
              <a:t>Modular</a:t>
            </a:r>
          </a:p>
        </p:txBody>
      </p:sp>
      <p:sp>
        <p:nvSpPr>
          <p:cNvPr id="48" name="Shape 910"/>
          <p:cNvSpPr/>
          <p:nvPr/>
        </p:nvSpPr>
        <p:spPr>
          <a:xfrm>
            <a:off x="1294933" y="3664010"/>
            <a:ext cx="342416" cy="30409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525" dirty="0">
                <a:solidFill>
                  <a:prstClr val="white"/>
                </a:solidFill>
                <a:latin typeface="Calibri" panose="020F0502020204030204"/>
              </a:rPr>
              <a:t>£2m per annum</a:t>
            </a:r>
          </a:p>
        </p:txBody>
      </p:sp>
      <p:sp>
        <p:nvSpPr>
          <p:cNvPr id="49" name="Shape 911"/>
          <p:cNvSpPr/>
          <p:nvPr/>
        </p:nvSpPr>
        <p:spPr>
          <a:xfrm>
            <a:off x="2498140" y="4733824"/>
            <a:ext cx="2099868" cy="290630"/>
          </a:xfrm>
          <a:prstGeom prst="homePlate">
            <a:avLst>
              <a:gd name="adj" fmla="val 112485"/>
            </a:avLst>
          </a:prstGeom>
          <a:solidFill>
            <a:srgbClr val="B5315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Best In Class Framework</a:t>
            </a:r>
          </a:p>
        </p:txBody>
      </p:sp>
      <p:sp>
        <p:nvSpPr>
          <p:cNvPr id="50" name="Shape 912"/>
          <p:cNvSpPr/>
          <p:nvPr/>
        </p:nvSpPr>
        <p:spPr>
          <a:xfrm>
            <a:off x="3058797" y="3679672"/>
            <a:ext cx="1979275" cy="294377"/>
          </a:xfrm>
          <a:prstGeom prst="homePlate">
            <a:avLst>
              <a:gd name="adj" fmla="val 112485"/>
            </a:avLst>
          </a:prstGeom>
          <a:solidFill>
            <a:srgbClr val="00B05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Best in Class Framework</a:t>
            </a:r>
          </a:p>
        </p:txBody>
      </p:sp>
      <p:sp>
        <p:nvSpPr>
          <p:cNvPr id="51" name="Shape 895"/>
          <p:cNvSpPr txBox="1"/>
          <p:nvPr/>
        </p:nvSpPr>
        <p:spPr>
          <a:xfrm>
            <a:off x="2358163" y="1770365"/>
            <a:ext cx="451733" cy="91050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t" anchorCtr="0">
            <a:noAutofit/>
          </a:bodyPr>
          <a:lstStyle/>
          <a:p>
            <a:pPr algn="ctr" defTabSz="685800">
              <a:buClr>
                <a:srgbClr val="000000"/>
              </a:buClr>
              <a:buSzPct val="25000"/>
            </a:pPr>
            <a:r>
              <a:rPr lang="en-GB" sz="675" dirty="0">
                <a:solidFill>
                  <a:prstClr val="black"/>
                </a:solidFill>
                <a:latin typeface="Calibri" panose="020F0502020204030204"/>
              </a:rPr>
              <a:t>Now</a:t>
            </a:r>
          </a:p>
        </p:txBody>
      </p:sp>
      <p:sp>
        <p:nvSpPr>
          <p:cNvPr id="52" name="Shape 898"/>
          <p:cNvSpPr/>
          <p:nvPr/>
        </p:nvSpPr>
        <p:spPr>
          <a:xfrm>
            <a:off x="1633597" y="2038935"/>
            <a:ext cx="685069" cy="3181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white"/>
                </a:solidFill>
                <a:latin typeface="Calibri" panose="020F0502020204030204"/>
              </a:rPr>
              <a:t>Works</a:t>
            </a:r>
          </a:p>
        </p:txBody>
      </p:sp>
      <p:sp>
        <p:nvSpPr>
          <p:cNvPr id="54" name="Shape 900"/>
          <p:cNvSpPr/>
          <p:nvPr/>
        </p:nvSpPr>
        <p:spPr>
          <a:xfrm>
            <a:off x="1273278" y="2039788"/>
            <a:ext cx="349231" cy="3186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525" dirty="0">
                <a:solidFill>
                  <a:prstClr val="white"/>
                </a:solidFill>
                <a:latin typeface="Calibri" panose="020F0502020204030204"/>
              </a:rPr>
              <a:t>£1.5bn per annum</a:t>
            </a:r>
          </a:p>
        </p:txBody>
      </p:sp>
      <p:sp>
        <p:nvSpPr>
          <p:cNvPr id="56" name="Shape 898"/>
          <p:cNvSpPr/>
          <p:nvPr/>
        </p:nvSpPr>
        <p:spPr>
          <a:xfrm>
            <a:off x="1652459" y="2846046"/>
            <a:ext cx="714812" cy="351461"/>
          </a:xfrm>
          <a:prstGeom prst="rect">
            <a:avLst/>
          </a:prstGeom>
          <a:solidFill>
            <a:srgbClr val="3EA88F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white"/>
                </a:solidFill>
                <a:latin typeface="Calibri" panose="020F0502020204030204"/>
              </a:rPr>
              <a:t>Construction Products</a:t>
            </a:r>
          </a:p>
        </p:txBody>
      </p:sp>
      <p:sp>
        <p:nvSpPr>
          <p:cNvPr id="57" name="Shape 899"/>
          <p:cNvSpPr/>
          <p:nvPr/>
        </p:nvSpPr>
        <p:spPr>
          <a:xfrm>
            <a:off x="4214528" y="2374033"/>
            <a:ext cx="911277" cy="293018"/>
          </a:xfrm>
          <a:prstGeom prst="homePlate">
            <a:avLst>
              <a:gd name="adj" fmla="val 1124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Develop Best in Class</a:t>
            </a:r>
          </a:p>
        </p:txBody>
      </p:sp>
      <p:sp>
        <p:nvSpPr>
          <p:cNvPr id="58" name="Shape 897"/>
          <p:cNvSpPr/>
          <p:nvPr/>
        </p:nvSpPr>
        <p:spPr>
          <a:xfrm>
            <a:off x="1281260" y="2851838"/>
            <a:ext cx="355397" cy="34566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525" dirty="0">
                <a:solidFill>
                  <a:prstClr val="white"/>
                </a:solidFill>
                <a:latin typeface="Calibri" panose="020F0502020204030204"/>
              </a:rPr>
              <a:t>TBA</a:t>
            </a:r>
          </a:p>
        </p:txBody>
      </p:sp>
      <p:sp>
        <p:nvSpPr>
          <p:cNvPr id="60" name="Shape 899"/>
          <p:cNvSpPr/>
          <p:nvPr/>
        </p:nvSpPr>
        <p:spPr>
          <a:xfrm>
            <a:off x="3343218" y="2373495"/>
            <a:ext cx="869054" cy="293556"/>
          </a:xfrm>
          <a:prstGeom prst="homePlate">
            <a:avLst>
              <a:gd name="adj" fmla="val 1124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Engagement</a:t>
            </a:r>
          </a:p>
        </p:txBody>
      </p:sp>
      <p:sp>
        <p:nvSpPr>
          <p:cNvPr id="63" name="Shape 885"/>
          <p:cNvSpPr/>
          <p:nvPr/>
        </p:nvSpPr>
        <p:spPr>
          <a:xfrm>
            <a:off x="6818422" y="1317406"/>
            <a:ext cx="426596" cy="446033"/>
          </a:xfrm>
          <a:prstGeom prst="rect">
            <a:avLst/>
          </a:prstGeom>
          <a:solidFill>
            <a:srgbClr val="303132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27/28</a:t>
            </a:r>
          </a:p>
        </p:txBody>
      </p:sp>
      <p:sp>
        <p:nvSpPr>
          <p:cNvPr id="64" name="Shape 885"/>
          <p:cNvSpPr/>
          <p:nvPr/>
        </p:nvSpPr>
        <p:spPr>
          <a:xfrm>
            <a:off x="7317532" y="1324332"/>
            <a:ext cx="426596" cy="446033"/>
          </a:xfrm>
          <a:prstGeom prst="rect">
            <a:avLst/>
          </a:prstGeom>
          <a:solidFill>
            <a:srgbClr val="303132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28/29</a:t>
            </a:r>
          </a:p>
        </p:txBody>
      </p:sp>
      <p:sp>
        <p:nvSpPr>
          <p:cNvPr id="65" name="Shape 890"/>
          <p:cNvSpPr/>
          <p:nvPr/>
        </p:nvSpPr>
        <p:spPr>
          <a:xfrm>
            <a:off x="6861977" y="1969093"/>
            <a:ext cx="380052" cy="2954200"/>
          </a:xfrm>
          <a:prstGeom prst="rect">
            <a:avLst/>
          </a:prstGeom>
          <a:solidFill>
            <a:srgbClr val="D8D8D8">
              <a:alpha val="38823"/>
            </a:srgb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50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Shape 890"/>
          <p:cNvSpPr/>
          <p:nvPr/>
        </p:nvSpPr>
        <p:spPr>
          <a:xfrm>
            <a:off x="7312820" y="1973556"/>
            <a:ext cx="380052" cy="2954200"/>
          </a:xfrm>
          <a:prstGeom prst="rect">
            <a:avLst/>
          </a:prstGeom>
          <a:solidFill>
            <a:srgbClr val="D8D8D8">
              <a:alpha val="38823"/>
            </a:srgb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50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Shape 899"/>
          <p:cNvSpPr/>
          <p:nvPr/>
        </p:nvSpPr>
        <p:spPr>
          <a:xfrm>
            <a:off x="5125805" y="2013159"/>
            <a:ext cx="1546751" cy="296449"/>
          </a:xfrm>
          <a:prstGeom prst="homePlate">
            <a:avLst>
              <a:gd name="adj" fmla="val 11248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Option to extend</a:t>
            </a:r>
          </a:p>
        </p:txBody>
      </p:sp>
      <p:sp>
        <p:nvSpPr>
          <p:cNvPr id="70" name="Shape 899"/>
          <p:cNvSpPr/>
          <p:nvPr/>
        </p:nvSpPr>
        <p:spPr>
          <a:xfrm>
            <a:off x="5125805" y="2357077"/>
            <a:ext cx="2128274" cy="287525"/>
          </a:xfrm>
          <a:prstGeom prst="homePlate">
            <a:avLst>
              <a:gd name="adj" fmla="val 112485"/>
            </a:avLst>
          </a:prstGeom>
          <a:solidFill>
            <a:srgbClr val="7030A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 Best in Class Agreements </a:t>
            </a:r>
            <a:r>
              <a:rPr lang="en-GB" sz="825" b="1" dirty="0" err="1">
                <a:solidFill>
                  <a:prstClr val="white"/>
                </a:solidFill>
                <a:latin typeface="Calibri" panose="020F0502020204030204"/>
              </a:rPr>
              <a:t>inc</a:t>
            </a:r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 Construction and Operation</a:t>
            </a:r>
          </a:p>
        </p:txBody>
      </p:sp>
      <p:sp>
        <p:nvSpPr>
          <p:cNvPr id="71" name="Shape 899"/>
          <p:cNvSpPr/>
          <p:nvPr/>
        </p:nvSpPr>
        <p:spPr>
          <a:xfrm>
            <a:off x="3235939" y="2871917"/>
            <a:ext cx="1642757" cy="274435"/>
          </a:xfrm>
          <a:prstGeom prst="homePlate">
            <a:avLst>
              <a:gd name="adj" fmla="val 112485"/>
            </a:avLst>
          </a:prstGeom>
          <a:solidFill>
            <a:srgbClr val="3EA88F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 Best in Class  Agreements</a:t>
            </a:r>
          </a:p>
        </p:txBody>
      </p:sp>
      <p:sp>
        <p:nvSpPr>
          <p:cNvPr id="72" name="Shape 899"/>
          <p:cNvSpPr/>
          <p:nvPr/>
        </p:nvSpPr>
        <p:spPr>
          <a:xfrm>
            <a:off x="2920485" y="3300208"/>
            <a:ext cx="894142" cy="291968"/>
          </a:xfrm>
          <a:prstGeom prst="homePlate">
            <a:avLst>
              <a:gd name="adj" fmla="val 112485"/>
            </a:avLst>
          </a:prstGeom>
          <a:solidFill>
            <a:srgbClr val="13D746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Engagement</a:t>
            </a:r>
          </a:p>
        </p:txBody>
      </p:sp>
      <p:sp>
        <p:nvSpPr>
          <p:cNvPr id="73" name="Shape 899"/>
          <p:cNvSpPr/>
          <p:nvPr/>
        </p:nvSpPr>
        <p:spPr>
          <a:xfrm>
            <a:off x="3813097" y="3295205"/>
            <a:ext cx="911277" cy="293018"/>
          </a:xfrm>
          <a:prstGeom prst="homePlate">
            <a:avLst>
              <a:gd name="adj" fmla="val 112485"/>
            </a:avLst>
          </a:prstGeom>
          <a:solidFill>
            <a:srgbClr val="13D746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Develop Best in Class</a:t>
            </a:r>
          </a:p>
        </p:txBody>
      </p:sp>
      <p:sp>
        <p:nvSpPr>
          <p:cNvPr id="75" name="Shape 899"/>
          <p:cNvSpPr/>
          <p:nvPr/>
        </p:nvSpPr>
        <p:spPr>
          <a:xfrm>
            <a:off x="4843354" y="3152158"/>
            <a:ext cx="2128274" cy="287525"/>
          </a:xfrm>
          <a:prstGeom prst="homePlate">
            <a:avLst>
              <a:gd name="adj" fmla="val 112485"/>
            </a:avLst>
          </a:prstGeom>
          <a:solidFill>
            <a:srgbClr val="316A02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 Best in Class Agreements across Products/Off –site and Modular</a:t>
            </a:r>
          </a:p>
        </p:txBody>
      </p:sp>
      <p:sp>
        <p:nvSpPr>
          <p:cNvPr id="76" name="Shape 899"/>
          <p:cNvSpPr/>
          <p:nvPr/>
        </p:nvSpPr>
        <p:spPr>
          <a:xfrm>
            <a:off x="4889032" y="2869897"/>
            <a:ext cx="867227" cy="276454"/>
          </a:xfrm>
          <a:prstGeom prst="homePlate">
            <a:avLst>
              <a:gd name="adj" fmla="val 112485"/>
            </a:avLst>
          </a:prstGeom>
          <a:solidFill>
            <a:srgbClr val="3EA88F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Option to extend</a:t>
            </a:r>
          </a:p>
        </p:txBody>
      </p:sp>
      <p:sp>
        <p:nvSpPr>
          <p:cNvPr id="77" name="Shape 911"/>
          <p:cNvSpPr/>
          <p:nvPr/>
        </p:nvSpPr>
        <p:spPr>
          <a:xfrm>
            <a:off x="4609473" y="4735282"/>
            <a:ext cx="2099868" cy="290630"/>
          </a:xfrm>
          <a:prstGeom prst="homePlate">
            <a:avLst>
              <a:gd name="adj" fmla="val 112485"/>
            </a:avLst>
          </a:prstGeom>
          <a:solidFill>
            <a:srgbClr val="7030A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 pitchFamily="34" charset="0"/>
              </a:rPr>
              <a:t>Subsumed into Best In Class Works Agreements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4039" y="2772866"/>
            <a:ext cx="5027810" cy="1239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Shape 899"/>
          <p:cNvSpPr/>
          <p:nvPr/>
        </p:nvSpPr>
        <p:spPr>
          <a:xfrm>
            <a:off x="2646342" y="4416762"/>
            <a:ext cx="857676" cy="309967"/>
          </a:xfrm>
          <a:prstGeom prst="homePlate">
            <a:avLst>
              <a:gd name="adj" fmla="val 11248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Engagement</a:t>
            </a:r>
          </a:p>
        </p:txBody>
      </p:sp>
      <p:sp>
        <p:nvSpPr>
          <p:cNvPr id="80" name="Shape 899"/>
          <p:cNvSpPr/>
          <p:nvPr/>
        </p:nvSpPr>
        <p:spPr>
          <a:xfrm>
            <a:off x="3311101" y="4424742"/>
            <a:ext cx="911277" cy="293018"/>
          </a:xfrm>
          <a:prstGeom prst="homePlate">
            <a:avLst>
              <a:gd name="adj" fmla="val 11248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Develop</a:t>
            </a:r>
            <a:r>
              <a:rPr lang="en-GB" sz="75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Best in Class</a:t>
            </a:r>
          </a:p>
        </p:txBody>
      </p:sp>
      <p:sp>
        <p:nvSpPr>
          <p:cNvPr id="81" name="Shape 903"/>
          <p:cNvSpPr/>
          <p:nvPr/>
        </p:nvSpPr>
        <p:spPr>
          <a:xfrm>
            <a:off x="2485285" y="4107914"/>
            <a:ext cx="1764544" cy="307861"/>
          </a:xfrm>
          <a:prstGeom prst="homePlate">
            <a:avLst>
              <a:gd name="adj" fmla="val 112485"/>
            </a:avLst>
          </a:prstGeom>
          <a:solidFill>
            <a:srgbClr val="00206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675" b="1" dirty="0">
                <a:solidFill>
                  <a:prstClr val="white"/>
                </a:solidFill>
                <a:latin typeface="Calibri" panose="020F0502020204030204"/>
              </a:rPr>
              <a:t>Standard Framework</a:t>
            </a:r>
          </a:p>
        </p:txBody>
      </p:sp>
      <p:sp>
        <p:nvSpPr>
          <p:cNvPr id="82" name="Shape 899"/>
          <p:cNvSpPr/>
          <p:nvPr/>
        </p:nvSpPr>
        <p:spPr>
          <a:xfrm>
            <a:off x="4279046" y="4047672"/>
            <a:ext cx="857676" cy="309967"/>
          </a:xfrm>
          <a:prstGeom prst="homePlate">
            <a:avLst>
              <a:gd name="adj" fmla="val 11248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Engagement</a:t>
            </a:r>
          </a:p>
        </p:txBody>
      </p:sp>
      <p:sp>
        <p:nvSpPr>
          <p:cNvPr id="84" name="Shape 899"/>
          <p:cNvSpPr/>
          <p:nvPr/>
        </p:nvSpPr>
        <p:spPr>
          <a:xfrm>
            <a:off x="5140342" y="4045437"/>
            <a:ext cx="857676" cy="309967"/>
          </a:xfrm>
          <a:prstGeom prst="homePlate">
            <a:avLst>
              <a:gd name="adj" fmla="val 11248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Develop best in class</a:t>
            </a:r>
          </a:p>
        </p:txBody>
      </p:sp>
      <p:sp>
        <p:nvSpPr>
          <p:cNvPr id="85" name="Shape 903"/>
          <p:cNvSpPr/>
          <p:nvPr/>
        </p:nvSpPr>
        <p:spPr>
          <a:xfrm>
            <a:off x="5986708" y="4042395"/>
            <a:ext cx="1764544" cy="307861"/>
          </a:xfrm>
          <a:prstGeom prst="homePlate">
            <a:avLst>
              <a:gd name="adj" fmla="val 112485"/>
            </a:avLst>
          </a:prstGeom>
          <a:solidFill>
            <a:srgbClr val="00206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675" b="1" dirty="0">
                <a:solidFill>
                  <a:prstClr val="white"/>
                </a:solidFill>
                <a:latin typeface="Calibri" panose="020F0502020204030204"/>
              </a:rPr>
              <a:t>Best in class agreements</a:t>
            </a:r>
          </a:p>
        </p:txBody>
      </p:sp>
      <p:sp>
        <p:nvSpPr>
          <p:cNvPr id="86" name="Shape 899"/>
          <p:cNvSpPr/>
          <p:nvPr/>
        </p:nvSpPr>
        <p:spPr>
          <a:xfrm>
            <a:off x="4878696" y="3451649"/>
            <a:ext cx="894142" cy="242654"/>
          </a:xfrm>
          <a:prstGeom prst="homePlate">
            <a:avLst>
              <a:gd name="adj" fmla="val 112485"/>
            </a:avLst>
          </a:prstGeom>
          <a:solidFill>
            <a:srgbClr val="13D746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Engagement</a:t>
            </a:r>
          </a:p>
        </p:txBody>
      </p:sp>
      <p:sp>
        <p:nvSpPr>
          <p:cNvPr id="87" name="Shape 899"/>
          <p:cNvSpPr/>
          <p:nvPr/>
        </p:nvSpPr>
        <p:spPr>
          <a:xfrm>
            <a:off x="5793711" y="3448568"/>
            <a:ext cx="934604" cy="293018"/>
          </a:xfrm>
          <a:prstGeom prst="homePlate">
            <a:avLst>
              <a:gd name="adj" fmla="val 112485"/>
            </a:avLst>
          </a:prstGeom>
          <a:solidFill>
            <a:srgbClr val="13D746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Develop Best in Class</a:t>
            </a:r>
          </a:p>
        </p:txBody>
      </p:sp>
      <p:sp>
        <p:nvSpPr>
          <p:cNvPr id="88" name="Shape 899"/>
          <p:cNvSpPr/>
          <p:nvPr/>
        </p:nvSpPr>
        <p:spPr>
          <a:xfrm>
            <a:off x="6069695" y="4387785"/>
            <a:ext cx="857676" cy="309967"/>
          </a:xfrm>
          <a:prstGeom prst="homePlate">
            <a:avLst>
              <a:gd name="adj" fmla="val 11248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Engagement</a:t>
            </a:r>
          </a:p>
        </p:txBody>
      </p:sp>
      <p:sp>
        <p:nvSpPr>
          <p:cNvPr id="89" name="Shape 899"/>
          <p:cNvSpPr/>
          <p:nvPr/>
        </p:nvSpPr>
        <p:spPr>
          <a:xfrm>
            <a:off x="6883105" y="4358619"/>
            <a:ext cx="857676" cy="309967"/>
          </a:xfrm>
          <a:prstGeom prst="homePlate">
            <a:avLst>
              <a:gd name="adj" fmla="val 11248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750" b="1" dirty="0">
                <a:solidFill>
                  <a:prstClr val="black"/>
                </a:solidFill>
                <a:latin typeface="Calibri" panose="020F0502020204030204"/>
              </a:rPr>
              <a:t>Develop best in class</a:t>
            </a:r>
          </a:p>
        </p:txBody>
      </p:sp>
      <p:sp>
        <p:nvSpPr>
          <p:cNvPr id="67" name="Shape 196"/>
          <p:cNvSpPr txBox="1">
            <a:spLocks/>
          </p:cNvSpPr>
          <p:nvPr/>
        </p:nvSpPr>
        <p:spPr>
          <a:xfrm>
            <a:off x="4057317" y="305654"/>
            <a:ext cx="4678925" cy="48605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rgbClr val="0057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defTabSz="685800">
              <a:buClr>
                <a:prstClr val="black"/>
              </a:buClr>
              <a:buSzPct val="25000"/>
            </a:pPr>
            <a:r>
              <a:rPr lang="en-US" sz="2100" b="1" dirty="0">
                <a:solidFill>
                  <a:srgbClr val="44546A"/>
                </a:solidFill>
                <a:latin typeface="+mn-lt"/>
                <a:ea typeface="Arial"/>
                <a:cs typeface="Arial"/>
                <a:sym typeface="Arial"/>
              </a:rPr>
              <a:t>High Level Ten Year Plan</a:t>
            </a:r>
            <a:endParaRPr lang="en-GB" sz="2100" b="1" dirty="0">
              <a:solidFill>
                <a:srgbClr val="44546A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9" name="Shape 899"/>
          <p:cNvSpPr/>
          <p:nvPr/>
        </p:nvSpPr>
        <p:spPr>
          <a:xfrm>
            <a:off x="3402986" y="2006173"/>
            <a:ext cx="2128274" cy="287525"/>
          </a:xfrm>
          <a:prstGeom prst="homePlate">
            <a:avLst>
              <a:gd name="adj" fmla="val 112485"/>
            </a:avLst>
          </a:prstGeom>
          <a:solidFill>
            <a:srgbClr val="7030A0"/>
          </a:solidFill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 algn="ctr" defTabSz="685800">
              <a:buClr>
                <a:prstClr val="white"/>
              </a:buClr>
              <a:buSzPct val="25000"/>
            </a:pPr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 Best in Class  Agreements</a:t>
            </a:r>
          </a:p>
        </p:txBody>
      </p:sp>
    </p:spTree>
    <p:extLst>
      <p:ext uri="{BB962C8B-B14F-4D97-AF65-F5344CB8AC3E}">
        <p14:creationId xmlns:p14="http://schemas.microsoft.com/office/powerpoint/2010/main" val="389931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>
              <a:buClr>
                <a:srgbClr val="888888"/>
              </a:buClr>
              <a:buSzPct val="25000"/>
            </a:pPr>
            <a:fld id="{00000000-1234-1234-1234-123412341234}" type="slidenum">
              <a:rPr lang="en-GB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defTabSz="685800">
                <a:buClr>
                  <a:srgbClr val="888888"/>
                </a:buClr>
                <a:buSzPct val="25000"/>
              </a:pPr>
              <a:t>15</a:t>
            </a:fld>
            <a:endParaRPr lang="en-GB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Structure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835160" y="1343090"/>
            <a:ext cx="1325675" cy="1483437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CCS Framework Management  requirements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3484476" y="1343090"/>
            <a:ext cx="1225972" cy="1382003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FAC – 1</a:t>
            </a:r>
          </a:p>
          <a:p>
            <a:pPr algn="ctr" defTabSz="685800"/>
            <a:endParaRPr lang="en-GB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5034669" y="1334733"/>
            <a:ext cx="1379572" cy="1276308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CCS core T&amp;C requirements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659494" y="2851875"/>
            <a:ext cx="2875935" cy="660694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Scheduled permissible call-off contracts </a:t>
            </a:r>
          </a:p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(mini-tender or direct award)</a:t>
            </a:r>
          </a:p>
        </p:txBody>
      </p:sp>
      <p:sp>
        <p:nvSpPr>
          <p:cNvPr id="10" name="Flowchart: Multidocument 9"/>
          <p:cNvSpPr/>
          <p:nvPr/>
        </p:nvSpPr>
        <p:spPr>
          <a:xfrm>
            <a:off x="6658075" y="2792851"/>
            <a:ext cx="1417941" cy="1054332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Call off arrangements </a:t>
            </a:r>
            <a:r>
              <a:rPr lang="en-GB" sz="1350" dirty="0" err="1">
                <a:solidFill>
                  <a:prstClr val="white"/>
                </a:solidFill>
                <a:latin typeface="Calibri" panose="020F0502020204030204"/>
              </a:rPr>
              <a:t>etc</a:t>
            </a: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6698" y="3597718"/>
            <a:ext cx="1193311" cy="40855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JCT</a:t>
            </a:r>
          </a:p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variants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3597204" y="3597717"/>
            <a:ext cx="1193311" cy="4085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NEC</a:t>
            </a:r>
          </a:p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variants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5021442" y="3568096"/>
            <a:ext cx="1193311" cy="408554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PPC2000 variants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2166835" y="4091419"/>
            <a:ext cx="3994591" cy="366299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Standard Boilerplate amendments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2196563" y="4572487"/>
            <a:ext cx="3994591" cy="36629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Project / Customer specific amendments</a:t>
            </a:r>
          </a:p>
        </p:txBody>
      </p:sp>
    </p:spTree>
    <p:extLst>
      <p:ext uri="{BB962C8B-B14F-4D97-AF65-F5344CB8AC3E}">
        <p14:creationId xmlns:p14="http://schemas.microsoft.com/office/powerpoint/2010/main" val="9201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076" y="2303488"/>
            <a:ext cx="7373923" cy="1225021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dirty="0">
                <a:latin typeface="Century Gothic"/>
                <a:cs typeface="Century Gothic"/>
              </a:rPr>
              <a:t>Alan Crane</a:t>
            </a: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Edge_logo_WhiteOn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3252" y="3711809"/>
            <a:ext cx="2886456" cy="1139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-1"/>
            <a:ext cx="1139953" cy="2916000"/>
          </a:xfrm>
          <a:prstGeom prst="rect">
            <a:avLst/>
          </a:prstGeom>
          <a:solidFill>
            <a:srgbClr val="AC2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1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076" y="2303488"/>
            <a:ext cx="7373923" cy="1225021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dirty="0">
                <a:latin typeface="Century Gothic"/>
                <a:cs typeface="Century Gothic"/>
              </a:rPr>
              <a:t>Ann Bentley</a:t>
            </a: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latin typeface="Century Gothic"/>
                <a:cs typeface="Century Gothic"/>
              </a:rPr>
            </a:br>
            <a:b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Edge_logo_WhiteOn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3252" y="3711809"/>
            <a:ext cx="2886456" cy="1139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-1"/>
            <a:ext cx="1139953" cy="2916000"/>
          </a:xfrm>
          <a:prstGeom prst="rect">
            <a:avLst/>
          </a:prstGeom>
          <a:solidFill>
            <a:srgbClr val="AC2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5"/>
          <p:cNvSpPr txBox="1">
            <a:spLocks/>
          </p:cNvSpPr>
          <p:nvPr/>
        </p:nvSpPr>
        <p:spPr>
          <a:xfrm>
            <a:off x="133350" y="1273325"/>
            <a:ext cx="78867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23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688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23972">
              <a:defRPr/>
            </a:pPr>
            <a:r>
              <a:rPr lang="en-GB" sz="2000" dirty="0">
                <a:latin typeface="Arial"/>
              </a:rPr>
              <a:t>Three strategic outcomes - delivered through three key enablers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E8F2F-4BA7-4E05-AE5B-F729F7F1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Clc</a:t>
            </a:r>
            <a:r>
              <a:rPr lang="en-GB" dirty="0"/>
              <a:t> vision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6" y="1724094"/>
            <a:ext cx="8646743" cy="38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>
          <a:xfrm>
            <a:off x="283369" y="1123700"/>
            <a:ext cx="5043640" cy="334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latin typeface="+mn-lt"/>
              </a:rPr>
              <a:t>The government and the construction sector, through the Construction Leadership Council, have agreed a Sector Deal to transform the productivity of the sector benefiting the wider economy. </a:t>
            </a:r>
            <a:endParaRPr lang="en-GB" sz="2000" dirty="0">
              <a:latin typeface="+mn-lt"/>
            </a:endParaRPr>
          </a:p>
          <a:p>
            <a:pPr marL="0" indent="0">
              <a:buNone/>
            </a:pPr>
            <a:endParaRPr lang="en-GB" sz="2000" b="1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9E8541-1150-4980-91B3-8BD44D6D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Construction sector deal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E2C6C-93DB-480A-9F63-8A67F10A4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27" y="1010229"/>
            <a:ext cx="3089771" cy="449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F6A66-59BB-4E89-8DA6-46BC97B36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" r="3289" b="6084"/>
          <a:stretch/>
        </p:blipFill>
        <p:spPr>
          <a:xfrm>
            <a:off x="216257" y="2684478"/>
            <a:ext cx="5530945" cy="29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9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FD4C-19E2-4C73-B96A-D4BCC84B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4BBA9B-0E0B-4EA4-B62F-B8E282E15E41}"/>
                  </a:ext>
                </a:extLst>
              </p14:cNvPr>
              <p14:cNvContentPartPr/>
              <p14:nvPr/>
            </p14:nvContentPartPr>
            <p14:xfrm>
              <a:off x="7915275" y="1016428"/>
              <a:ext cx="2862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4BBA9B-0E0B-4EA4-B62F-B8E282E15E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0982" y="1012108"/>
                <a:ext cx="37206" cy="129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cid:image004.jpg@01D353D6.FD198050"/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13213"/>
          <a:stretch>
            <a:fillRect/>
          </a:stretch>
        </p:blipFill>
        <p:spPr bwMode="auto">
          <a:xfrm>
            <a:off x="310551" y="4638169"/>
            <a:ext cx="1885186" cy="7469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6A9C6F-824F-4E00-9F8E-74376826584C}"/>
              </a:ext>
            </a:extLst>
          </p:cNvPr>
          <p:cNvGraphicFramePr>
            <a:graphicFrameLocks noGrp="1"/>
          </p:cNvGraphicFramePr>
          <p:nvPr/>
        </p:nvGraphicFramePr>
        <p:xfrm>
          <a:off x="293764" y="1329996"/>
          <a:ext cx="8637815" cy="32976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5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36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charset="0"/>
                          <a:ea typeface="Arial" charset="0"/>
                          <a:cs typeface="Arial" charset="0"/>
                        </a:rPr>
                        <a:t>Government Action</a:t>
                      </a:r>
                    </a:p>
                  </a:txBody>
                  <a:tcPr marL="91508" marR="91508" marT="45754" marB="45754" anchor="ctr">
                    <a:solidFill>
                      <a:srgbClr val="0024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charset="0"/>
                          <a:ea typeface="Arial" charset="0"/>
                          <a:cs typeface="Arial" charset="0"/>
                        </a:rPr>
                        <a:t>Sector Action</a:t>
                      </a:r>
                    </a:p>
                  </a:txBody>
                  <a:tcPr marL="91508" marR="91508" marT="45754" marB="45754" anchor="ctr">
                    <a:solidFill>
                      <a:srgbClr val="002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98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45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Improve the lifetime performance of buildings, through better procurement:</a:t>
                      </a:r>
                    </a:p>
                    <a:p>
                      <a:pPr algn="l"/>
                      <a:endParaRPr lang="en-GB" sz="1600" dirty="0">
                        <a:solidFill>
                          <a:srgbClr val="00245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508" marR="91508" marT="45754" marB="45754" anchor="ctr">
                    <a:solidFill>
                      <a:srgbClr val="EBEE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45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Improve the lifetime performance of buildings, through better procurement:</a:t>
                      </a:r>
                    </a:p>
                    <a:p>
                      <a:pPr algn="l"/>
                      <a:endParaRPr lang="en-GB" sz="1600" dirty="0">
                        <a:solidFill>
                          <a:srgbClr val="00245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508" marR="91508" marT="45754" marB="45754" anchor="ctr">
                    <a:solidFill>
                      <a:srgbClr val="EB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748">
                <a:tc>
                  <a:txBody>
                    <a:bodyPr/>
                    <a:lstStyle/>
                    <a:p>
                      <a:pPr marL="342900" marR="0" lvl="0" indent="-342900" algn="l" defTabSz="77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600" b="0" dirty="0">
                          <a:effectLst/>
                        </a:rPr>
                        <a:t>Embed ‘procure for value’ approach in public procurement and build capability to do this through the Infrastructure Projects Authority (IPA) and government departments across Whitehall.</a:t>
                      </a:r>
                    </a:p>
                    <a:p>
                      <a:pPr marL="0" marR="0" indent="0" algn="l" defTabSz="77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00245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508" marR="91508" marT="45754" marB="45754" anchor="ctr">
                    <a:solidFill>
                      <a:srgbClr val="D9DE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>
                          <a:solidFill>
                            <a:srgbClr val="00245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Develop an industry wide definition of value which takes into account more than capital cost.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>
                          <a:solidFill>
                            <a:srgbClr val="00245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Produce a universally applicable methodology for procurement and promote common and consistent standards across industry.</a:t>
                      </a:r>
                    </a:p>
                    <a:p>
                      <a:pPr algn="l"/>
                      <a:endParaRPr lang="en-GB" sz="1600" dirty="0">
                        <a:solidFill>
                          <a:srgbClr val="00245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508" marR="91508" marT="45754" marB="45754" anchor="ctr">
                    <a:solidFill>
                      <a:srgbClr val="D9D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47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212526" y="1162845"/>
            <a:ext cx="5686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 b="1" dirty="0"/>
              <a:t>PROCURING FOR VALUE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6FFA3-4751-4168-A048-6D4DA64C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Procuring for value - themes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1" y="1452244"/>
            <a:ext cx="2598463" cy="367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1841" y="1427208"/>
            <a:ext cx="57606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600"/>
              </a:spcBef>
              <a:spcAft>
                <a:spcPts val="1800"/>
              </a:spcAft>
            </a:pPr>
            <a:r>
              <a:rPr lang="en-GB" sz="2400" b="1" dirty="0">
                <a:solidFill>
                  <a:prstClr val="black"/>
                </a:solidFill>
                <a:latin typeface="Arial"/>
              </a:rPr>
              <a:t>Theme 1: Client Pull – Outcome Based Procurement</a:t>
            </a:r>
          </a:p>
          <a:p>
            <a:pPr defTabSz="685800">
              <a:spcBef>
                <a:spcPts val="600"/>
              </a:spcBef>
              <a:spcAft>
                <a:spcPts val="1800"/>
              </a:spcAft>
            </a:pPr>
            <a:r>
              <a:rPr lang="en-GB" sz="2400" b="1" dirty="0">
                <a:solidFill>
                  <a:prstClr val="black"/>
                </a:solidFill>
                <a:latin typeface="Arial"/>
              </a:rPr>
              <a:t>Theme 2: Increase Transparency on the Performance of Suppliers and Assets</a:t>
            </a:r>
            <a:endParaRPr lang="en-GB" sz="2400" dirty="0">
              <a:solidFill>
                <a:prstClr val="black"/>
              </a:solidFill>
              <a:latin typeface="Arial"/>
            </a:endParaRPr>
          </a:p>
          <a:p>
            <a:pPr defTabSz="685800">
              <a:spcBef>
                <a:spcPts val="600"/>
              </a:spcBef>
              <a:spcAft>
                <a:spcPts val="1800"/>
              </a:spcAft>
            </a:pPr>
            <a:r>
              <a:rPr lang="en-GB" sz="2400" b="1" dirty="0">
                <a:solidFill>
                  <a:prstClr val="black"/>
                </a:solidFill>
                <a:latin typeface="Arial"/>
              </a:rPr>
              <a:t>Theme 3: Supplier Push – Improve Procurement Efficiency and ‘Get the Basics Right’</a:t>
            </a: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04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" y="79356"/>
            <a:ext cx="6607257" cy="55031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89E24-6095-425D-BB78-3BE39CFF8F74}"/>
              </a:ext>
            </a:extLst>
          </p:cNvPr>
          <p:cNvSpPr/>
          <p:nvPr/>
        </p:nvSpPr>
        <p:spPr>
          <a:xfrm>
            <a:off x="132804" y="102055"/>
            <a:ext cx="1600200" cy="416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0B120B1-5825-4B07-974B-55EA3FD8A776}"/>
              </a:ext>
            </a:extLst>
          </p:cNvPr>
          <p:cNvSpPr txBox="1">
            <a:spLocks/>
          </p:cNvSpPr>
          <p:nvPr/>
        </p:nvSpPr>
        <p:spPr>
          <a:xfrm>
            <a:off x="5669280" y="4973922"/>
            <a:ext cx="3176081" cy="4341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kern="1200" cap="all" baseline="0">
                <a:solidFill>
                  <a:srgbClr val="0024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Un-aligned objectives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519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B7C22-8BF7-47A5-889C-300CC4CD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Client pull - Outcome based procurement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1200A-B697-4241-B736-8B9D029FDA9F}"/>
              </a:ext>
            </a:extLst>
          </p:cNvPr>
          <p:cNvPicPr/>
          <p:nvPr/>
        </p:nvPicPr>
        <p:blipFill rotWithShape="1">
          <a:blip r:embed="rId3"/>
          <a:srcRect l="21666" t="17559" r="41155" b="14938"/>
          <a:stretch/>
        </p:blipFill>
        <p:spPr bwMode="auto">
          <a:xfrm>
            <a:off x="4632760" y="997268"/>
            <a:ext cx="4171950" cy="4203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F116B-1027-4534-A9FF-9D22E87F5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369" y="5075873"/>
            <a:ext cx="8966767" cy="3435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drive capital programme delivery and lifetime performance.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3F5401-65CF-49D4-9D2F-CDA9EDE08570}"/>
              </a:ext>
            </a:extLst>
          </p:cNvPr>
          <p:cNvGraphicFramePr/>
          <p:nvPr/>
        </p:nvGraphicFramePr>
        <p:xfrm>
          <a:off x="-1238795" y="616404"/>
          <a:ext cx="7336632" cy="46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522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Capital cost effectiveness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Whole-life value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Capital and Operational Carbon Emissions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Digital effectiveness, BIM and data capture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Use of standard components and pre-manufactured value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Design Quality Indicators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Collaborative behaviour and supply-chain integration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Government Soft Landing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Social Value of the construction process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Health, Safety and Well-being during construction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R&amp;D and Innovation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75EC35-08A4-4202-A47D-A29A8854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value model - What is value?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48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LB Fonts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">
  <a:themeElements>
    <a:clrScheme name="RLB Colour Palette">
      <a:dk1>
        <a:srgbClr val="000000"/>
      </a:dk1>
      <a:lt1>
        <a:srgbClr val="FFFFFF"/>
      </a:lt1>
      <a:dk2>
        <a:srgbClr val="5F6061"/>
      </a:dk2>
      <a:lt2>
        <a:srgbClr val="C6C6C5"/>
      </a:lt2>
      <a:accent1>
        <a:srgbClr val="00245D"/>
      </a:accent1>
      <a:accent2>
        <a:srgbClr val="5F6061"/>
      </a:accent2>
      <a:accent3>
        <a:srgbClr val="CD0E2C"/>
      </a:accent3>
      <a:accent4>
        <a:srgbClr val="038DCE"/>
      </a:accent4>
      <a:accent5>
        <a:srgbClr val="CBD32B"/>
      </a:accent5>
      <a:accent6>
        <a:srgbClr val="B2336D"/>
      </a:accent6>
      <a:hlink>
        <a:srgbClr val="0563C1"/>
      </a:hlink>
      <a:folHlink>
        <a:srgbClr val="954F72"/>
      </a:folHlink>
    </a:clrScheme>
    <a:fontScheme name="RL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1209</Words>
  <Application>Microsoft Office PowerPoint</Application>
  <PresentationFormat>On-screen Show (16:10)</PresentationFormat>
  <Paragraphs>213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.AppleSystemUIFont</vt:lpstr>
      <vt:lpstr>AppleSymbols</vt:lpstr>
      <vt:lpstr>Arial</vt:lpstr>
      <vt:lpstr>Calibri</vt:lpstr>
      <vt:lpstr>Calibri Light</vt:lpstr>
      <vt:lpstr>Century Gothic</vt:lpstr>
      <vt:lpstr>Helvetica Neue</vt:lpstr>
      <vt:lpstr>LucidaGrande</vt:lpstr>
      <vt:lpstr>Noto Sans Symbols</vt:lpstr>
      <vt:lpstr>Wingdings</vt:lpstr>
      <vt:lpstr>Office Theme</vt:lpstr>
      <vt:lpstr>1_Office Theme</vt:lpstr>
      <vt:lpstr>Custom Design</vt:lpstr>
      <vt:lpstr>Titles</vt:lpstr>
      <vt:lpstr>think-cell Slide</vt:lpstr>
      <vt:lpstr>Procuring for Whole Life Value: how do we effect real change?  </vt:lpstr>
      <vt:lpstr>Ann Bentley    </vt:lpstr>
      <vt:lpstr>Clc vision</vt:lpstr>
      <vt:lpstr>Construction sector deal</vt:lpstr>
      <vt:lpstr>deal</vt:lpstr>
      <vt:lpstr>Procuring for value - themes</vt:lpstr>
      <vt:lpstr>PowerPoint Presentation</vt:lpstr>
      <vt:lpstr>Client pull - Outcome based procurement</vt:lpstr>
      <vt:lpstr>The value model - What is value? </vt:lpstr>
      <vt:lpstr>Calculating value</vt:lpstr>
      <vt:lpstr>Louise Lado-Byrnes    </vt:lpstr>
      <vt:lpstr>Kevin Murray    </vt:lpstr>
      <vt:lpstr>CCS Offering to support Procuring for Value</vt:lpstr>
      <vt:lpstr>PowerPoint Presentation</vt:lpstr>
      <vt:lpstr>Contract Structure</vt:lpstr>
      <vt:lpstr>Alan Crane    </vt:lpstr>
    </vt:vector>
  </TitlesOfParts>
  <Company>The Architects Practice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Professionalism: Asset or obstacle?</dc:title>
  <dc:creator>Simon Foxell</dc:creator>
  <cp:lastModifiedBy>Robin Nicholson</cp:lastModifiedBy>
  <cp:revision>66</cp:revision>
  <dcterms:created xsi:type="dcterms:W3CDTF">2018-10-02T07:49:13Z</dcterms:created>
  <dcterms:modified xsi:type="dcterms:W3CDTF">2022-02-18T15:47:29Z</dcterms:modified>
</cp:coreProperties>
</file>